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63" r:id="rId3"/>
    <p:sldId id="264" r:id="rId4"/>
    <p:sldId id="265" r:id="rId5"/>
    <p:sldId id="266" r:id="rId6"/>
    <p:sldId id="257" r:id="rId7"/>
    <p:sldId id="260" r:id="rId8"/>
    <p:sldId id="261" r:id="rId9"/>
    <p:sldId id="262" r:id="rId10"/>
    <p:sldId id="258" r:id="rId11"/>
    <p:sldId id="271" r:id="rId12"/>
    <p:sldId id="270" r:id="rId13"/>
    <p:sldId id="259" r:id="rId14"/>
    <p:sldId id="272"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p:restoredTop sz="95915"/>
  </p:normalViewPr>
  <p:slideViewPr>
    <p:cSldViewPr snapToGrid="0" snapToObjects="1">
      <p:cViewPr>
        <p:scale>
          <a:sx n="70" d="100"/>
          <a:sy n="70" d="100"/>
        </p:scale>
        <p:origin x="736"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16FB0-7243-C646-A870-B8EFA48B780B}" type="datetimeFigureOut">
              <a:rPr lang="en-GB" smtClean="0"/>
              <a:t>17/12/2019</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77C7A-2FC8-994F-8FD9-4269D3D5D585}" type="slidenum">
              <a:rPr lang="en-GB" smtClean="0"/>
              <a:t>‹Nr.›</a:t>
            </a:fld>
            <a:endParaRPr lang="en-GB"/>
          </a:p>
        </p:txBody>
      </p:sp>
    </p:spTree>
    <p:extLst>
      <p:ext uri="{BB962C8B-B14F-4D97-AF65-F5344CB8AC3E}">
        <p14:creationId xmlns:p14="http://schemas.microsoft.com/office/powerpoint/2010/main" val="746710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Beat Furrer and I will show you something about filtering.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group assigned me tasks 5 and 6. My task was to change a certain area in an image so that the face recognition algorithm could no longer recognize the faces. The simplest case is to use the existing </a:t>
            </a:r>
            <a:r>
              <a:rPr lang="en-US" dirty="0" err="1"/>
              <a:t>bluring</a:t>
            </a:r>
            <a:r>
              <a:rPr lang="en-US" dirty="0"/>
              <a:t> </a:t>
            </a:r>
            <a:r>
              <a:rPr lang="en-US" dirty="0" err="1"/>
              <a:t>opencv</a:t>
            </a:r>
            <a:r>
              <a:rPr lang="en-US" dirty="0"/>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added 3 more filters by myself. I will show you in the demonstration how these filters work. It is easier to understand, when you could see it life on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main goals would be to generate a minimal impact on the face in the picture. This means that for the human eye and for the whole process in the brain, facial recognition, there should be hardly any difference between the original and the changed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mean, the facial recognition process in the human brain is so complex and individual that I just applied some filters. I just did tests and checked, by myself, whether I can still see the faces. And where are the smallest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understand which parameters I can change; I first have to understand how the </a:t>
            </a:r>
            <a:r>
              <a:rPr lang="en-US" dirty="0" err="1"/>
              <a:t>openCV</a:t>
            </a:r>
            <a:r>
              <a:rPr lang="en-US" dirty="0"/>
              <a: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machine learning based approach where a </a:t>
            </a:r>
            <a:r>
              <a:rPr lang="en-US" b="1" dirty="0"/>
              <a:t>cascade function</a:t>
            </a:r>
            <a:r>
              <a:rPr lang="en-US" dirty="0"/>
              <a:t> is trained from a lot of positive and negative images. Now let’s see how this algorithm concretely works. The idea of </a:t>
            </a:r>
            <a:r>
              <a:rPr lang="en-US" dirty="0" err="1"/>
              <a:t>Haar</a:t>
            </a:r>
            <a:r>
              <a:rPr lang="en-US" dirty="0"/>
              <a:t> cascade is extracting features from images using a kind of ‘filter’, like the concept of the machine learning and neuronal </a:t>
            </a:r>
            <a:r>
              <a:rPr lang="en-US" dirty="0" err="1"/>
              <a:t>network.s</a:t>
            </a:r>
            <a:r>
              <a:rPr lang="en-US" dirty="0"/>
              <a:t> These filters are called </a:t>
            </a:r>
            <a:r>
              <a:rPr lang="en-US" dirty="0" err="1"/>
              <a:t>haar</a:t>
            </a:r>
            <a:r>
              <a:rPr lang="en-US" dirty="0"/>
              <a:t> features and look like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edge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line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this issue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understand how the detector works and can therefore outsmart it. My task was clear, I have to reduce or even reverse the difference between the light and dark areas on the 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algorithm performs a summation of the areas, I thought it would be enough to just make a few pixels black and the other white. Now let's see in the demonstration what success I had with it.</a:t>
            </a:r>
            <a:endParaRPr lang="de-CH" dirty="0"/>
          </a:p>
          <a:p>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5</a:t>
            </a:fld>
            <a:endParaRPr lang="de-CH"/>
          </a:p>
        </p:txBody>
      </p:sp>
    </p:spTree>
    <p:extLst>
      <p:ext uri="{BB962C8B-B14F-4D97-AF65-F5344CB8AC3E}">
        <p14:creationId xmlns:p14="http://schemas.microsoft.com/office/powerpoint/2010/main" val="330914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We</a:t>
            </a:r>
            <a:r>
              <a:rPr lang="de-CH" dirty="0"/>
              <a:t> </a:t>
            </a:r>
            <a:r>
              <a:rPr lang="de-CH" dirty="0" err="1"/>
              <a:t>had</a:t>
            </a:r>
            <a:r>
              <a:rPr lang="de-CH" dirty="0"/>
              <a:t> </a:t>
            </a:r>
            <a:r>
              <a:rPr lang="de-CH" dirty="0" err="1"/>
              <a:t>some</a:t>
            </a:r>
            <a:r>
              <a:rPr lang="de-CH" dirty="0"/>
              <a:t> </a:t>
            </a:r>
            <a:r>
              <a:rPr lang="de-CH" dirty="0" err="1"/>
              <a:t>troubles</a:t>
            </a:r>
            <a:r>
              <a:rPr lang="de-CH" dirty="0"/>
              <a:t> </a:t>
            </a:r>
            <a:r>
              <a:rPr lang="de-CH" dirty="0" err="1"/>
              <a:t>with</a:t>
            </a:r>
            <a:r>
              <a:rPr lang="de-CH" dirty="0"/>
              <a:t> </a:t>
            </a:r>
            <a:r>
              <a:rPr lang="de-CH" dirty="0" err="1"/>
              <a:t>the</a:t>
            </a:r>
            <a:r>
              <a:rPr lang="de-CH" dirty="0"/>
              <a:t> </a:t>
            </a:r>
            <a:r>
              <a:rPr lang="de-CH" dirty="0" err="1"/>
              <a:t>integration</a:t>
            </a:r>
            <a:r>
              <a:rPr lang="de-CH" dirty="0"/>
              <a:t> </a:t>
            </a:r>
            <a:r>
              <a:rPr lang="de-CH" dirty="0" err="1"/>
              <a:t>of</a:t>
            </a:r>
            <a:r>
              <a:rPr lang="de-CH" dirty="0"/>
              <a:t> </a:t>
            </a:r>
            <a:r>
              <a:rPr lang="de-CH" dirty="0" err="1"/>
              <a:t>the</a:t>
            </a:r>
            <a:r>
              <a:rPr lang="de-CH" dirty="0"/>
              <a:t> different </a:t>
            </a:r>
            <a:r>
              <a:rPr lang="de-CH" dirty="0" err="1"/>
              <a:t>modules</a:t>
            </a:r>
            <a:r>
              <a:rPr lang="de-CH" dirty="0"/>
              <a:t> </a:t>
            </a:r>
            <a:r>
              <a:rPr lang="de-CH" dirty="0" err="1"/>
              <a:t>into</a:t>
            </a:r>
            <a:r>
              <a:rPr lang="de-CH" dirty="0"/>
              <a:t> </a:t>
            </a:r>
            <a:r>
              <a:rPr lang="de-CH" dirty="0" err="1"/>
              <a:t>the</a:t>
            </a:r>
            <a:r>
              <a:rPr lang="de-CH" dirty="0"/>
              <a:t> GUI </a:t>
            </a:r>
            <a:r>
              <a:rPr lang="de-CH" dirty="0" err="1"/>
              <a:t>build</a:t>
            </a:r>
            <a:r>
              <a:rPr lang="de-CH" dirty="0"/>
              <a:t> </a:t>
            </a:r>
            <a:r>
              <a:rPr lang="de-CH" dirty="0" err="1"/>
              <a:t>with</a:t>
            </a:r>
            <a:r>
              <a:rPr lang="de-CH" dirty="0"/>
              <a:t> </a:t>
            </a:r>
            <a:r>
              <a:rPr lang="de-CH" dirty="0" err="1"/>
              <a:t>the</a:t>
            </a:r>
            <a:r>
              <a:rPr lang="de-CH" dirty="0"/>
              <a:t> PyQT5. So in </a:t>
            </a:r>
            <a:r>
              <a:rPr lang="de-CH" dirty="0" err="1"/>
              <a:t>this</a:t>
            </a:r>
            <a:r>
              <a:rPr lang="de-CH" dirty="0"/>
              <a:t> </a:t>
            </a:r>
            <a:r>
              <a:rPr lang="de-CH" dirty="0" err="1"/>
              <a:t>case</a:t>
            </a:r>
            <a:r>
              <a:rPr lang="de-CH" dirty="0"/>
              <a:t> I will </a:t>
            </a:r>
            <a:r>
              <a:rPr lang="de-CH" dirty="0" err="1"/>
              <a:t>show</a:t>
            </a:r>
            <a:r>
              <a:rPr lang="de-CH" dirty="0"/>
              <a:t> </a:t>
            </a:r>
            <a:r>
              <a:rPr lang="de-CH" dirty="0" err="1"/>
              <a:t>you</a:t>
            </a:r>
            <a:r>
              <a:rPr lang="de-CH" dirty="0"/>
              <a:t> a </a:t>
            </a:r>
            <a:r>
              <a:rPr lang="de-CH" dirty="0" err="1"/>
              <a:t>smaller</a:t>
            </a:r>
            <a:r>
              <a:rPr lang="de-CH" dirty="0"/>
              <a:t> GUI </a:t>
            </a:r>
            <a:r>
              <a:rPr lang="de-CH" dirty="0" err="1"/>
              <a:t>implemented</a:t>
            </a:r>
            <a:r>
              <a:rPr lang="de-CH" dirty="0"/>
              <a:t> </a:t>
            </a:r>
            <a:r>
              <a:rPr lang="de-CH" dirty="0" err="1"/>
              <a:t>with</a:t>
            </a:r>
            <a:r>
              <a:rPr lang="de-CH" dirty="0"/>
              <a:t> </a:t>
            </a:r>
            <a:r>
              <a:rPr lang="de-CH" dirty="0" err="1"/>
              <a:t>the</a:t>
            </a:r>
            <a:r>
              <a:rPr lang="de-CH" dirty="0"/>
              <a:t> t-</a:t>
            </a:r>
            <a:r>
              <a:rPr lang="de-CH" dirty="0" err="1"/>
              <a:t>kinter</a:t>
            </a:r>
            <a:r>
              <a:rPr lang="de-CH" dirty="0"/>
              <a:t> </a:t>
            </a:r>
            <a:r>
              <a:rPr lang="de-CH" dirty="0" err="1"/>
              <a:t>or</a:t>
            </a:r>
            <a:r>
              <a:rPr lang="de-CH" dirty="0"/>
              <a:t> I </a:t>
            </a:r>
            <a:r>
              <a:rPr lang="de-CH" dirty="0" err="1"/>
              <a:t>don’t</a:t>
            </a:r>
            <a:r>
              <a:rPr lang="de-CH" dirty="0"/>
              <a:t> </a:t>
            </a:r>
            <a:r>
              <a:rPr lang="de-CH" dirty="0" err="1"/>
              <a:t>know</a:t>
            </a:r>
            <a:r>
              <a:rPr lang="de-CH" dirty="0"/>
              <a:t> </a:t>
            </a:r>
            <a:r>
              <a:rPr lang="de-CH" dirty="0" err="1"/>
              <a:t>how</a:t>
            </a:r>
            <a:r>
              <a:rPr lang="de-CH" dirty="0"/>
              <a:t> </a:t>
            </a:r>
            <a:r>
              <a:rPr lang="de-CH" dirty="0" err="1"/>
              <a:t>does</a:t>
            </a:r>
            <a:r>
              <a:rPr lang="de-CH" dirty="0"/>
              <a:t> </a:t>
            </a:r>
            <a:r>
              <a:rPr lang="de-CH" dirty="0" err="1"/>
              <a:t>it</a:t>
            </a:r>
            <a:r>
              <a:rPr lang="de-CH" dirty="0"/>
              <a:t> </a:t>
            </a:r>
            <a:r>
              <a:rPr lang="de-CH" dirty="0" err="1"/>
              <a:t>call</a:t>
            </a:r>
            <a:r>
              <a:rPr lang="de-CH" dirty="0"/>
              <a:t>. I </a:t>
            </a:r>
            <a:r>
              <a:rPr lang="de-CH" dirty="0" err="1"/>
              <a:t>did</a:t>
            </a:r>
            <a:r>
              <a:rPr lang="de-CH" dirty="0"/>
              <a:t> </a:t>
            </a:r>
            <a:r>
              <a:rPr lang="de-CH" dirty="0" err="1"/>
              <a:t>it</a:t>
            </a:r>
            <a:r>
              <a:rPr lang="de-CH" dirty="0"/>
              <a:t> </a:t>
            </a:r>
            <a:r>
              <a:rPr lang="de-CH" dirty="0" err="1"/>
              <a:t>because</a:t>
            </a:r>
            <a:r>
              <a:rPr lang="de-CH" dirty="0"/>
              <a:t> </a:t>
            </a:r>
            <a:r>
              <a:rPr lang="de-CH" dirty="0" err="1"/>
              <a:t>my</a:t>
            </a:r>
            <a:r>
              <a:rPr lang="de-CH" dirty="0"/>
              <a:t> </a:t>
            </a:r>
            <a:r>
              <a:rPr lang="de-CH" dirty="0" err="1"/>
              <a:t>knowledge</a:t>
            </a:r>
            <a:r>
              <a:rPr lang="de-CH" dirty="0"/>
              <a:t> </a:t>
            </a:r>
            <a:r>
              <a:rPr lang="de-CH" dirty="0" err="1"/>
              <a:t>about</a:t>
            </a:r>
            <a:r>
              <a:rPr lang="de-CH" dirty="0"/>
              <a:t> </a:t>
            </a:r>
            <a:r>
              <a:rPr lang="de-CH" dirty="0" err="1"/>
              <a:t>implementing</a:t>
            </a:r>
            <a:r>
              <a:rPr lang="de-CH" dirty="0"/>
              <a:t> GUI in </a:t>
            </a:r>
            <a:r>
              <a:rPr lang="de-CH" dirty="0" err="1"/>
              <a:t>python</a:t>
            </a:r>
            <a:r>
              <a:rPr lang="de-CH" dirty="0"/>
              <a:t> </a:t>
            </a:r>
            <a:r>
              <a:rPr lang="de-CH" dirty="0" err="1"/>
              <a:t>is</a:t>
            </a:r>
            <a:r>
              <a:rPr lang="de-CH" dirty="0"/>
              <a:t> </a:t>
            </a:r>
            <a:r>
              <a:rPr lang="de-CH" dirty="0" err="1"/>
              <a:t>very</a:t>
            </a:r>
            <a:r>
              <a:rPr lang="de-CH" dirty="0"/>
              <a:t> </a:t>
            </a:r>
            <a:r>
              <a:rPr lang="de-CH" dirty="0" err="1"/>
              <a:t>low</a:t>
            </a:r>
            <a:r>
              <a:rPr lang="de-CH" dirty="0"/>
              <a:t> and I</a:t>
            </a:r>
            <a:r>
              <a:rPr lang="en-US" dirty="0"/>
              <a:t> was very interested in it. But on the opposite, I build many GUI’s in other programming </a:t>
            </a:r>
            <a:r>
              <a:rPr lang="en-US" dirty="0" err="1"/>
              <a:t>langugues</a:t>
            </a:r>
            <a:r>
              <a:rPr lang="en-US" dirty="0"/>
              <a:t>, so in </a:t>
            </a:r>
            <a:r>
              <a:rPr lang="en-US" dirty="0" err="1"/>
              <a:t>thise</a:t>
            </a:r>
            <a:r>
              <a:rPr lang="en-US" dirty="0"/>
              <a:t> case </a:t>
            </a:r>
            <a:r>
              <a:rPr lang="en-US"/>
              <a:t>I was pretty </a:t>
            </a:r>
            <a:r>
              <a:rPr lang="en-US" dirty="0"/>
              <a:t>familiar what the basic principle are. </a:t>
            </a:r>
          </a:p>
          <a:p>
            <a:r>
              <a:rPr lang="en-US" dirty="0" err="1"/>
              <a:t>Okey</a:t>
            </a:r>
            <a:r>
              <a:rPr lang="en-US" dirty="0"/>
              <a:t> let’s start the demonstration. </a:t>
            </a:r>
          </a:p>
          <a:p>
            <a:r>
              <a:rPr lang="en-US" dirty="0"/>
              <a:t>At the beginning I had to upload an image, doesn’t matter what size because the program automatically decrease the size down to 600 pixels. </a:t>
            </a:r>
            <a:r>
              <a:rPr lang="en-US" dirty="0" err="1"/>
              <a:t>Okey</a:t>
            </a:r>
            <a:r>
              <a:rPr lang="en-US" dirty="0"/>
              <a:t> I hope you remember this guy. </a:t>
            </a:r>
          </a:p>
          <a:p>
            <a:endParaRPr lang="en-US" dirty="0"/>
          </a:p>
          <a:p>
            <a:r>
              <a:rPr lang="en-US" dirty="0"/>
              <a:t>The biggest challenge was to understand which parameters and values have to be changed so that the </a:t>
            </a:r>
            <a:r>
              <a:rPr lang="en-US" dirty="0" err="1"/>
              <a:t>opencv</a:t>
            </a:r>
            <a:r>
              <a:rPr lang="en-US" dirty="0"/>
              <a:t> no longer recognizes the faces.</a:t>
            </a:r>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15</a:t>
            </a:fld>
            <a:endParaRPr lang="de-CH"/>
          </a:p>
        </p:txBody>
      </p:sp>
    </p:spTree>
    <p:extLst>
      <p:ext uri="{BB962C8B-B14F-4D97-AF65-F5344CB8AC3E}">
        <p14:creationId xmlns:p14="http://schemas.microsoft.com/office/powerpoint/2010/main" val="1900405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de-DE"/>
              <a:t>Mastertitelformat bearbeiten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Mastertitelformat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A61015F-7CC6-4D0A-9D87-873EA4C304CC}" type="datetimeFigureOut">
              <a:rPr lang="en-US" dirty="0"/>
              <a:t>12/17/19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Mastertitelformat bearbeiten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24128" y="2967788"/>
            <a:ext cx="4754880" cy="33415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Mastertextformat bearbeiten</a:t>
            </a:r>
          </a:p>
        </p:txBody>
      </p:sp>
      <p:sp>
        <p:nvSpPr>
          <p:cNvPr id="6" name="Content Placeholder 5"/>
          <p:cNvSpPr>
            <a:spLocks noGrp="1"/>
          </p:cNvSpPr>
          <p:nvPr>
            <p:ph sz="quarter" idx="4"/>
          </p:nvPr>
        </p:nvSpPr>
        <p:spPr>
          <a:xfrm>
            <a:off x="5990888" y="2967788"/>
            <a:ext cx="4754880" cy="33415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Mastertitelformat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05C68B11-C5A8-448C-8CE9-B1A273C79CFC}" type="datetimeFigureOut">
              <a:rPr lang="en-US" dirty="0"/>
              <a:t>12/17/19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Mastertitelformat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C7616CA0-919D-4A49-9C8A-62FDFB3A5183}" type="datetimeFigureOut">
              <a:rPr lang="en-US" dirty="0"/>
              <a:t>12/17/19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‹Nr.›</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12/17/19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‹Nr.›</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3104CD-8037-4022-8EEC-A32EDF615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F2261CE-7338-E44C-ABC1-AE231245059B}"/>
              </a:ext>
            </a:extLst>
          </p:cNvPr>
          <p:cNvSpPr>
            <a:spLocks noGrp="1"/>
          </p:cNvSpPr>
          <p:nvPr>
            <p:ph type="ctrTitle"/>
          </p:nvPr>
        </p:nvSpPr>
        <p:spPr>
          <a:xfrm>
            <a:off x="613611" y="685893"/>
            <a:ext cx="3566407" cy="2989044"/>
          </a:xfrm>
        </p:spPr>
        <p:txBody>
          <a:bodyPr anchor="b">
            <a:normAutofit/>
          </a:bodyPr>
          <a:lstStyle/>
          <a:p>
            <a:r>
              <a:rPr lang="en-GB" sz="4400" dirty="0"/>
              <a:t>Face Detection</a:t>
            </a:r>
          </a:p>
        </p:txBody>
      </p:sp>
      <p:sp>
        <p:nvSpPr>
          <p:cNvPr id="3" name="Untertitel 2">
            <a:extLst>
              <a:ext uri="{FF2B5EF4-FFF2-40B4-BE49-F238E27FC236}">
                <a16:creationId xmlns:a16="http://schemas.microsoft.com/office/drawing/2014/main" id="{CE06B01E-E906-D646-BBD3-F3C55DD7DA50}"/>
              </a:ext>
            </a:extLst>
          </p:cNvPr>
          <p:cNvSpPr>
            <a:spLocks noGrp="1"/>
          </p:cNvSpPr>
          <p:nvPr>
            <p:ph type="subTitle" idx="1"/>
          </p:nvPr>
        </p:nvSpPr>
        <p:spPr>
          <a:xfrm>
            <a:off x="613611" y="3849540"/>
            <a:ext cx="3566407" cy="1463040"/>
          </a:xfrm>
        </p:spPr>
        <p:txBody>
          <a:bodyPr anchor="t">
            <a:normAutofit/>
          </a:bodyPr>
          <a:lstStyle/>
          <a:p>
            <a:pPr algn="r"/>
            <a:r>
              <a:rPr lang="en-GB" sz="1600" dirty="0"/>
              <a:t>Beat </a:t>
            </a:r>
            <a:r>
              <a:rPr lang="en-GB" sz="1600" dirty="0" err="1"/>
              <a:t>Furrer</a:t>
            </a:r>
            <a:r>
              <a:rPr lang="en-GB" sz="1600" dirty="0"/>
              <a:t>, </a:t>
            </a:r>
            <a:r>
              <a:rPr lang="en-GB" sz="1600" dirty="0" err="1"/>
              <a:t>Urs</a:t>
            </a:r>
            <a:r>
              <a:rPr lang="en-GB" sz="1600" dirty="0"/>
              <a:t> </a:t>
            </a:r>
            <a:r>
              <a:rPr lang="en-GB" sz="1600" dirty="0" err="1"/>
              <a:t>Gamper</a:t>
            </a:r>
            <a:r>
              <a:rPr lang="en-GB" sz="1600" dirty="0"/>
              <a:t> Leonhard </a:t>
            </a:r>
            <a:r>
              <a:rPr lang="en-GB" sz="1600" dirty="0" err="1"/>
              <a:t>Rüegg</a:t>
            </a:r>
            <a:r>
              <a:rPr lang="en-GB" sz="1600" dirty="0"/>
              <a:t> und Kim </a:t>
            </a:r>
            <a:r>
              <a:rPr lang="en-GB" sz="1600" dirty="0" err="1"/>
              <a:t>Whett</a:t>
            </a:r>
            <a:endParaRPr lang="en-GB" sz="1600" dirty="0"/>
          </a:p>
        </p:txBody>
      </p:sp>
      <p:pic>
        <p:nvPicPr>
          <p:cNvPr id="7" name="Grafik 6">
            <a:extLst>
              <a:ext uri="{FF2B5EF4-FFF2-40B4-BE49-F238E27FC236}">
                <a16:creationId xmlns:a16="http://schemas.microsoft.com/office/drawing/2014/main" id="{6B5AAA37-0B5D-254F-A26C-D30E7AFE7EC6}"/>
              </a:ext>
            </a:extLst>
          </p:cNvPr>
          <p:cNvPicPr/>
          <p:nvPr/>
        </p:nvPicPr>
        <p:blipFill rotWithShape="1">
          <a:blip r:embed="rId2">
            <a:extLst>
              <a:ext uri="{28A0092B-C50C-407E-A947-70E740481C1C}">
                <a14:useLocalDpi xmlns:a14="http://schemas.microsoft.com/office/drawing/2010/main" val="0"/>
              </a:ext>
            </a:extLst>
          </a:blip>
          <a:srcRect t="2910" r="-2" b="16933"/>
          <a:stretch/>
        </p:blipFill>
        <p:spPr bwMode="auto">
          <a:xfrm>
            <a:off x="4598947" y="3539035"/>
            <a:ext cx="7533742" cy="3019383"/>
          </a:xfrm>
          <a:prstGeom prst="rect">
            <a:avLst/>
          </a:prstGeom>
          <a:noFill/>
          <a:ln w="19050">
            <a:solidFill>
              <a:schemeClr val="accent2">
                <a:lumMod val="75000"/>
              </a:schemeClr>
            </a:solidFill>
          </a:ln>
        </p:spPr>
      </p:pic>
      <p:cxnSp>
        <p:nvCxnSpPr>
          <p:cNvPr id="15" name="Straight Connector 14">
            <a:extLst>
              <a:ext uri="{FF2B5EF4-FFF2-40B4-BE49-F238E27FC236}">
                <a16:creationId xmlns:a16="http://schemas.microsoft.com/office/drawing/2014/main" id="{33CBC29A-1047-453C-84AD-4E4EB59EEE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996DC42B-E2D5-BE4F-9101-BE35EFC2B431}"/>
              </a:ext>
            </a:extLst>
          </p:cNvPr>
          <p:cNvPicPr/>
          <p:nvPr/>
        </p:nvPicPr>
        <p:blipFill rotWithShape="1">
          <a:blip r:embed="rId3">
            <a:extLst>
              <a:ext uri="{28A0092B-C50C-407E-A947-70E740481C1C}">
                <a14:useLocalDpi xmlns:a14="http://schemas.microsoft.com/office/drawing/2010/main" val="0"/>
              </a:ext>
            </a:extLst>
          </a:blip>
          <a:srcRect t="4035" r="-2" b="15807"/>
          <a:stretch/>
        </p:blipFill>
        <p:spPr bwMode="auto">
          <a:xfrm>
            <a:off x="4598947" y="219096"/>
            <a:ext cx="7533742" cy="3019382"/>
          </a:xfrm>
          <a:prstGeom prst="rect">
            <a:avLst/>
          </a:prstGeom>
          <a:noFill/>
          <a:ln w="19050">
            <a:solidFill>
              <a:schemeClr val="accent2">
                <a:lumMod val="75000"/>
              </a:schemeClr>
            </a:solidFill>
          </a:ln>
        </p:spPr>
      </p:pic>
    </p:spTree>
    <p:extLst>
      <p:ext uri="{BB962C8B-B14F-4D97-AF65-F5344CB8AC3E}">
        <p14:creationId xmlns:p14="http://schemas.microsoft.com/office/powerpoint/2010/main" val="344115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05121-2D50-7F4F-97B4-11730A1E3015}"/>
              </a:ext>
            </a:extLst>
          </p:cNvPr>
          <p:cNvSpPr>
            <a:spLocks noGrp="1"/>
          </p:cNvSpPr>
          <p:nvPr>
            <p:ph type="title"/>
          </p:nvPr>
        </p:nvSpPr>
        <p:spPr/>
        <p:txBody>
          <a:bodyPr/>
          <a:lstStyle/>
          <a:p>
            <a:r>
              <a:rPr lang="de-CH" b="1" dirty="0" err="1"/>
              <a:t>graphical</a:t>
            </a:r>
            <a:r>
              <a:rPr lang="de-CH" b="1" dirty="0"/>
              <a:t> </a:t>
            </a:r>
            <a:r>
              <a:rPr lang="de-CH" b="1" dirty="0" err="1"/>
              <a:t>user</a:t>
            </a:r>
            <a:r>
              <a:rPr lang="de-CH" b="1" dirty="0"/>
              <a:t> </a:t>
            </a:r>
            <a:r>
              <a:rPr lang="de-CH" b="1" dirty="0" err="1"/>
              <a:t>interface</a:t>
            </a:r>
            <a:endParaRPr lang="en-GB" dirty="0"/>
          </a:p>
        </p:txBody>
      </p:sp>
      <p:sp>
        <p:nvSpPr>
          <p:cNvPr id="3" name="Inhaltsplatzhalter 2">
            <a:extLst>
              <a:ext uri="{FF2B5EF4-FFF2-40B4-BE49-F238E27FC236}">
                <a16:creationId xmlns:a16="http://schemas.microsoft.com/office/drawing/2014/main" id="{AB584C8C-81A1-A042-AC71-EB732AE96674}"/>
              </a:ext>
            </a:extLst>
          </p:cNvPr>
          <p:cNvSpPr>
            <a:spLocks noGrp="1"/>
          </p:cNvSpPr>
          <p:nvPr>
            <p:ph idx="1"/>
          </p:nvPr>
        </p:nvSpPr>
        <p:spPr>
          <a:xfrm>
            <a:off x="1024129" y="2286000"/>
            <a:ext cx="6533959" cy="4023360"/>
          </a:xfrm>
        </p:spPr>
        <p:txBody>
          <a:bodyPr/>
          <a:lstStyle/>
          <a:p>
            <a:pPr>
              <a:buFont typeface="Arial" panose="020B0604020202020204" pitchFamily="34" charset="0"/>
              <a:buChar char="•"/>
            </a:pPr>
            <a:r>
              <a:rPr lang="en-GB" dirty="0"/>
              <a:t> Goal: Combine all our functions into one user interface</a:t>
            </a:r>
          </a:p>
          <a:p>
            <a:pPr>
              <a:buFont typeface="Arial" panose="020B0604020202020204" pitchFamily="34" charset="0"/>
              <a:buChar char="•"/>
            </a:pPr>
            <a:r>
              <a:rPr lang="en-GB" dirty="0"/>
              <a:t> Library used: </a:t>
            </a:r>
            <a:r>
              <a:rPr lang="en-GB" dirty="0" err="1"/>
              <a:t>PyQt</a:t>
            </a:r>
            <a:r>
              <a:rPr lang="en-GB" dirty="0"/>
              <a:t> with support by QT Creator</a:t>
            </a:r>
          </a:p>
          <a:p>
            <a:pPr>
              <a:buFont typeface="Arial" panose="020B0604020202020204" pitchFamily="34" charset="0"/>
              <a:buChar char="•"/>
            </a:pPr>
            <a:r>
              <a:rPr lang="en-GB" dirty="0"/>
              <a:t> No python code needed for sketching up the interface</a:t>
            </a:r>
          </a:p>
          <a:p>
            <a:pPr>
              <a:buFont typeface="Arial" panose="020B0604020202020204" pitchFamily="34" charset="0"/>
              <a:buChar char="•"/>
            </a:pPr>
            <a:r>
              <a:rPr lang="en-GB" dirty="0"/>
              <a:t> CSS for changing the design</a:t>
            </a:r>
          </a:p>
        </p:txBody>
      </p:sp>
      <p:pic>
        <p:nvPicPr>
          <p:cNvPr id="1026" name="Picture 2">
            <a:extLst>
              <a:ext uri="{FF2B5EF4-FFF2-40B4-BE49-F238E27FC236}">
                <a16:creationId xmlns:a16="http://schemas.microsoft.com/office/drawing/2014/main" id="{C0C82F42-1AD2-3149-A9EE-960D7F9F7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3330" y="2286000"/>
            <a:ext cx="2602554" cy="1909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9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Ein Bild, das Screenshot enthält.&#10;&#10;Automatisch generierte Beschreibung">
            <a:extLst>
              <a:ext uri="{FF2B5EF4-FFF2-40B4-BE49-F238E27FC236}">
                <a16:creationId xmlns:a16="http://schemas.microsoft.com/office/drawing/2014/main" id="{8CAD92CF-BF40-F147-A924-E2592F0B33CB}"/>
              </a:ext>
            </a:extLst>
          </p:cNvPr>
          <p:cNvPicPr>
            <a:picLocks noChangeAspect="1"/>
          </p:cNvPicPr>
          <p:nvPr/>
        </p:nvPicPr>
        <p:blipFill>
          <a:blip r:embed="rId2"/>
          <a:stretch>
            <a:fillRect/>
          </a:stretch>
        </p:blipFill>
        <p:spPr>
          <a:xfrm>
            <a:off x="3926445" y="427851"/>
            <a:ext cx="4339110" cy="6002298"/>
          </a:xfrm>
          <a:prstGeom prst="rect">
            <a:avLst/>
          </a:prstGeom>
          <a:ln w="19050">
            <a:solidFill>
              <a:schemeClr val="tx1"/>
            </a:solidFill>
          </a:ln>
        </p:spPr>
      </p:pic>
    </p:spTree>
    <p:extLst>
      <p:ext uri="{BB962C8B-B14F-4D97-AF65-F5344CB8AC3E}">
        <p14:creationId xmlns:p14="http://schemas.microsoft.com/office/powerpoint/2010/main" val="53528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05121-2D50-7F4F-97B4-11730A1E3015}"/>
              </a:ext>
            </a:extLst>
          </p:cNvPr>
          <p:cNvSpPr>
            <a:spLocks noGrp="1"/>
          </p:cNvSpPr>
          <p:nvPr>
            <p:ph type="title"/>
          </p:nvPr>
        </p:nvSpPr>
        <p:spPr/>
        <p:txBody>
          <a:bodyPr/>
          <a:lstStyle/>
          <a:p>
            <a:endParaRPr lang="en-GB" dirty="0"/>
          </a:p>
        </p:txBody>
      </p:sp>
      <p:pic>
        <p:nvPicPr>
          <p:cNvPr id="5" name="Grafik 4" descr="Ein Bild, das Screenshot, Computer, sitzend enthält.&#10;&#10;Automatisch generierte Beschreibung">
            <a:extLst>
              <a:ext uri="{FF2B5EF4-FFF2-40B4-BE49-F238E27FC236}">
                <a16:creationId xmlns:a16="http://schemas.microsoft.com/office/drawing/2014/main" id="{31CA4E6B-EE51-7146-ABC9-7B1F44E9D61B}"/>
              </a:ext>
            </a:extLst>
          </p:cNvPr>
          <p:cNvPicPr>
            <a:picLocks noChangeAspect="1"/>
          </p:cNvPicPr>
          <p:nvPr/>
        </p:nvPicPr>
        <p:blipFill rotWithShape="1">
          <a:blip r:embed="rId2"/>
          <a:srcRect r="1378"/>
          <a:stretch/>
        </p:blipFill>
        <p:spPr>
          <a:xfrm>
            <a:off x="312638" y="234315"/>
            <a:ext cx="11143052" cy="6276213"/>
          </a:xfrm>
          <a:prstGeom prst="rect">
            <a:avLst/>
          </a:prstGeom>
          <a:ln w="19050">
            <a:solidFill>
              <a:schemeClr val="tx1"/>
            </a:solidFill>
          </a:ln>
        </p:spPr>
      </p:pic>
    </p:spTree>
    <p:extLst>
      <p:ext uri="{BB962C8B-B14F-4D97-AF65-F5344CB8AC3E}">
        <p14:creationId xmlns:p14="http://schemas.microsoft.com/office/powerpoint/2010/main" val="381461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205121-2D50-7F4F-97B4-11730A1E3015}"/>
              </a:ext>
            </a:extLst>
          </p:cNvPr>
          <p:cNvSpPr>
            <a:spLocks noGrp="1"/>
          </p:cNvSpPr>
          <p:nvPr>
            <p:ph type="title"/>
          </p:nvPr>
        </p:nvSpPr>
        <p:spPr>
          <a:xfrm>
            <a:off x="1081280" y="548640"/>
            <a:ext cx="9720072" cy="1499616"/>
          </a:xfrm>
        </p:spPr>
        <p:txBody>
          <a:bodyPr/>
          <a:lstStyle/>
          <a:p>
            <a:r>
              <a:rPr lang="de-CH" b="1" dirty="0" err="1"/>
              <a:t>graphical</a:t>
            </a:r>
            <a:r>
              <a:rPr lang="de-CH" b="1" dirty="0"/>
              <a:t> </a:t>
            </a:r>
            <a:r>
              <a:rPr lang="de-CH" b="1" dirty="0" err="1"/>
              <a:t>user</a:t>
            </a:r>
            <a:r>
              <a:rPr lang="de-CH" b="1" dirty="0"/>
              <a:t> </a:t>
            </a:r>
            <a:r>
              <a:rPr lang="de-CH" b="1" dirty="0" err="1"/>
              <a:t>interface</a:t>
            </a:r>
            <a:br>
              <a:rPr lang="de-CH" b="1" dirty="0"/>
            </a:br>
            <a:r>
              <a:rPr lang="de-CH" sz="3200" dirty="0" err="1"/>
              <a:t>Challenges</a:t>
            </a:r>
            <a:endParaRPr lang="en-GB" dirty="0"/>
          </a:p>
        </p:txBody>
      </p:sp>
      <p:sp>
        <p:nvSpPr>
          <p:cNvPr id="3" name="Inhaltsplatzhalter 2">
            <a:extLst>
              <a:ext uri="{FF2B5EF4-FFF2-40B4-BE49-F238E27FC236}">
                <a16:creationId xmlns:a16="http://schemas.microsoft.com/office/drawing/2014/main" id="{AB584C8C-81A1-A042-AC71-EB732AE96674}"/>
              </a:ext>
            </a:extLst>
          </p:cNvPr>
          <p:cNvSpPr>
            <a:spLocks noGrp="1"/>
          </p:cNvSpPr>
          <p:nvPr>
            <p:ph idx="1"/>
          </p:nvPr>
        </p:nvSpPr>
        <p:spPr>
          <a:xfrm>
            <a:off x="1024130" y="2286000"/>
            <a:ext cx="5462396" cy="4023360"/>
          </a:xfrm>
        </p:spPr>
        <p:txBody>
          <a:bodyPr/>
          <a:lstStyle/>
          <a:p>
            <a:pPr>
              <a:buFont typeface="Arial" panose="020B0604020202020204" pitchFamily="34" charset="0"/>
              <a:buChar char="•"/>
            </a:pPr>
            <a:r>
              <a:rPr lang="en-GB" dirty="0"/>
              <a:t> Convert QT Creator file to python</a:t>
            </a:r>
          </a:p>
          <a:p>
            <a:pPr>
              <a:buFont typeface="Arial" panose="020B0604020202020204" pitchFamily="34" charset="0"/>
              <a:buChar char="•"/>
            </a:pPr>
            <a:r>
              <a:rPr lang="en-GB" dirty="0"/>
              <a:t> Python versions:</a:t>
            </a:r>
          </a:p>
          <a:p>
            <a:pPr lvl="1">
              <a:buFont typeface="Arial" panose="020B0604020202020204" pitchFamily="34" charset="0"/>
              <a:buChar char="•"/>
            </a:pPr>
            <a:r>
              <a:rPr lang="en-GB" dirty="0"/>
              <a:t>Version for face detection: 3.6</a:t>
            </a:r>
          </a:p>
          <a:p>
            <a:pPr lvl="1">
              <a:buFont typeface="Arial" panose="020B0604020202020204" pitchFamily="34" charset="0"/>
              <a:buChar char="•"/>
            </a:pPr>
            <a:r>
              <a:rPr lang="en-GB" dirty="0"/>
              <a:t>Version for interface: 3.7</a:t>
            </a:r>
          </a:p>
          <a:p>
            <a:pPr>
              <a:buFont typeface="Arial" panose="020B0604020202020204" pitchFamily="34" charset="0"/>
              <a:buChar char="•"/>
            </a:pPr>
            <a:r>
              <a:rPr lang="en-GB" dirty="0"/>
              <a:t> Filetypes</a:t>
            </a:r>
          </a:p>
          <a:p>
            <a:pPr lvl="1">
              <a:buFont typeface="Arial" panose="020B0604020202020204" pitchFamily="34" charset="0"/>
              <a:buChar char="•"/>
            </a:pPr>
            <a:r>
              <a:rPr lang="en-GB" dirty="0"/>
              <a:t>Filetype for functions: arrays</a:t>
            </a:r>
          </a:p>
          <a:p>
            <a:pPr lvl="1">
              <a:buFont typeface="Arial" panose="020B0604020202020204" pitchFamily="34" charset="0"/>
              <a:buChar char="•"/>
            </a:pPr>
            <a:r>
              <a:rPr lang="en-GB" dirty="0"/>
              <a:t>Filetype for interface: </a:t>
            </a:r>
            <a:r>
              <a:rPr lang="en-GB" dirty="0" err="1"/>
              <a:t>filepath</a:t>
            </a: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05933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Automatisch generierte Beschreibung">
            <a:extLst>
              <a:ext uri="{FF2B5EF4-FFF2-40B4-BE49-F238E27FC236}">
                <a16:creationId xmlns:a16="http://schemas.microsoft.com/office/drawing/2014/main" id="{3F58CE2F-78AE-C945-84BB-6057694781E3}"/>
              </a:ext>
            </a:extLst>
          </p:cNvPr>
          <p:cNvPicPr>
            <a:picLocks noChangeAspect="1"/>
          </p:cNvPicPr>
          <p:nvPr/>
        </p:nvPicPr>
        <p:blipFill>
          <a:blip r:embed="rId2"/>
          <a:stretch>
            <a:fillRect/>
          </a:stretch>
        </p:blipFill>
        <p:spPr>
          <a:xfrm>
            <a:off x="2366804" y="92868"/>
            <a:ext cx="7458392" cy="6672263"/>
          </a:xfrm>
          <a:prstGeom prst="rect">
            <a:avLst/>
          </a:prstGeom>
          <a:ln>
            <a:solidFill>
              <a:schemeClr val="tx1"/>
            </a:solidFill>
          </a:ln>
        </p:spPr>
      </p:pic>
    </p:spTree>
    <p:extLst>
      <p:ext uri="{BB962C8B-B14F-4D97-AF65-F5344CB8AC3E}">
        <p14:creationId xmlns:p14="http://schemas.microsoft.com/office/powerpoint/2010/main" val="2529518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DDEB9-DDB4-46EC-9A10-6ABA33AC231C}"/>
              </a:ext>
            </a:extLst>
          </p:cNvPr>
          <p:cNvSpPr>
            <a:spLocks noGrp="1"/>
          </p:cNvSpPr>
          <p:nvPr>
            <p:ph type="title"/>
          </p:nvPr>
        </p:nvSpPr>
        <p:spPr/>
        <p:txBody>
          <a:bodyPr/>
          <a:lstStyle/>
          <a:p>
            <a:r>
              <a:rPr lang="de-CH" dirty="0"/>
              <a:t>Demonstration and </a:t>
            </a:r>
            <a:r>
              <a:rPr lang="de-CH" dirty="0" err="1"/>
              <a:t>lesson</a:t>
            </a:r>
            <a:r>
              <a:rPr lang="de-CH" dirty="0"/>
              <a:t> </a:t>
            </a:r>
            <a:r>
              <a:rPr lang="de-CH" dirty="0" err="1"/>
              <a:t>learned</a:t>
            </a:r>
            <a:endParaRPr lang="de-CH" dirty="0"/>
          </a:p>
        </p:txBody>
      </p:sp>
      <p:sp>
        <p:nvSpPr>
          <p:cNvPr id="3" name="Inhaltsplatzhalter 2">
            <a:extLst>
              <a:ext uri="{FF2B5EF4-FFF2-40B4-BE49-F238E27FC236}">
                <a16:creationId xmlns:a16="http://schemas.microsoft.com/office/drawing/2014/main" id="{3F616925-161A-42FB-BFA4-7854490B3303}"/>
              </a:ext>
            </a:extLst>
          </p:cNvPr>
          <p:cNvSpPr>
            <a:spLocks noGrp="1"/>
          </p:cNvSpPr>
          <p:nvPr>
            <p:ph idx="1"/>
          </p:nvPr>
        </p:nvSpPr>
        <p:spPr/>
        <p:txBody>
          <a:bodyPr/>
          <a:lstStyle/>
          <a:p>
            <a:r>
              <a:rPr lang="de-CH" dirty="0"/>
              <a:t>Demonstration</a:t>
            </a:r>
          </a:p>
          <a:p>
            <a:pPr marL="0" indent="0">
              <a:buNone/>
            </a:pPr>
            <a:endParaRPr lang="de-CH" dirty="0"/>
          </a:p>
          <a:p>
            <a:pPr marL="0" indent="0">
              <a:buNone/>
            </a:pPr>
            <a:endParaRPr lang="de-CH" dirty="0"/>
          </a:p>
          <a:p>
            <a:r>
              <a:rPr lang="de-CH" dirty="0"/>
              <a:t>A </a:t>
            </a:r>
            <a:r>
              <a:rPr lang="de-CH" dirty="0" err="1"/>
              <a:t>combination</a:t>
            </a:r>
            <a:r>
              <a:rPr lang="de-CH" dirty="0"/>
              <a:t> </a:t>
            </a:r>
            <a:r>
              <a:rPr lang="de-CH" dirty="0" err="1"/>
              <a:t>of</a:t>
            </a:r>
            <a:r>
              <a:rPr lang="de-CH" dirty="0"/>
              <a:t> </a:t>
            </a:r>
            <a:r>
              <a:rPr lang="de-CH" dirty="0" err="1"/>
              <a:t>the</a:t>
            </a:r>
            <a:r>
              <a:rPr lang="de-CH" dirty="0"/>
              <a:t> </a:t>
            </a:r>
            <a:r>
              <a:rPr lang="de-CH" dirty="0" err="1"/>
              <a:t>picture</a:t>
            </a:r>
            <a:r>
              <a:rPr lang="de-CH" dirty="0"/>
              <a:t> and </a:t>
            </a:r>
            <a:r>
              <a:rPr lang="de-CH" dirty="0" err="1"/>
              <a:t>the</a:t>
            </a:r>
            <a:r>
              <a:rPr lang="de-CH" dirty="0"/>
              <a:t> </a:t>
            </a:r>
            <a:r>
              <a:rPr lang="de-CH" dirty="0" err="1"/>
              <a:t>filter</a:t>
            </a:r>
            <a:r>
              <a:rPr lang="de-CH" dirty="0"/>
              <a:t> </a:t>
            </a:r>
            <a:r>
              <a:rPr lang="de-CH" dirty="0" err="1"/>
              <a:t>together</a:t>
            </a:r>
            <a:r>
              <a:rPr lang="de-CH" dirty="0"/>
              <a:t> </a:t>
            </a:r>
            <a:r>
              <a:rPr lang="de-CH" dirty="0" err="1"/>
              <a:t>determines</a:t>
            </a:r>
            <a:r>
              <a:rPr lang="de-CH" dirty="0"/>
              <a:t>, </a:t>
            </a:r>
            <a:r>
              <a:rPr lang="de-CH" dirty="0" err="1"/>
              <a:t>how</a:t>
            </a:r>
            <a:r>
              <a:rPr lang="de-CH" dirty="0"/>
              <a:t> </a:t>
            </a:r>
            <a:r>
              <a:rPr lang="de-CH" dirty="0" err="1"/>
              <a:t>good</a:t>
            </a:r>
            <a:r>
              <a:rPr lang="de-CH" dirty="0"/>
              <a:t> </a:t>
            </a:r>
            <a:r>
              <a:rPr lang="de-CH" dirty="0" err="1"/>
              <a:t>the</a:t>
            </a:r>
            <a:r>
              <a:rPr lang="de-CH" dirty="0"/>
              <a:t> </a:t>
            </a:r>
            <a:r>
              <a:rPr lang="de-CH" dirty="0" err="1"/>
              <a:t>opencv</a:t>
            </a:r>
            <a:r>
              <a:rPr lang="de-CH" dirty="0"/>
              <a:t> </a:t>
            </a:r>
            <a:r>
              <a:rPr lang="de-CH" dirty="0" err="1"/>
              <a:t>face</a:t>
            </a:r>
            <a:r>
              <a:rPr lang="de-CH" dirty="0"/>
              <a:t> </a:t>
            </a:r>
            <a:r>
              <a:rPr lang="de-CH" dirty="0" err="1"/>
              <a:t>dedector</a:t>
            </a:r>
            <a:r>
              <a:rPr lang="de-CH" dirty="0"/>
              <a:t> </a:t>
            </a:r>
            <a:r>
              <a:rPr lang="de-CH" dirty="0" err="1"/>
              <a:t>regognize</a:t>
            </a:r>
            <a:r>
              <a:rPr lang="de-CH" dirty="0"/>
              <a:t> a </a:t>
            </a:r>
            <a:r>
              <a:rPr lang="de-CH" dirty="0" err="1"/>
              <a:t>face</a:t>
            </a:r>
            <a:endParaRPr lang="de-CH" dirty="0"/>
          </a:p>
          <a:p>
            <a:r>
              <a:rPr lang="de-CH" dirty="0" err="1"/>
              <a:t>Difficult</a:t>
            </a:r>
            <a:r>
              <a:rPr lang="de-CH" dirty="0"/>
              <a:t> </a:t>
            </a:r>
            <a:r>
              <a:rPr lang="de-CH" dirty="0" err="1"/>
              <a:t>to</a:t>
            </a:r>
            <a:r>
              <a:rPr lang="de-CH" dirty="0"/>
              <a:t> </a:t>
            </a:r>
            <a:r>
              <a:rPr lang="de-CH" dirty="0" err="1"/>
              <a:t>understand</a:t>
            </a:r>
            <a:r>
              <a:rPr lang="de-CH" dirty="0"/>
              <a:t> </a:t>
            </a:r>
            <a:r>
              <a:rPr lang="de-CH" dirty="0" err="1"/>
              <a:t>what</a:t>
            </a:r>
            <a:r>
              <a:rPr lang="de-CH" dirty="0"/>
              <a:t> </a:t>
            </a:r>
            <a:r>
              <a:rPr lang="de-CH" dirty="0" err="1"/>
              <a:t>are</a:t>
            </a:r>
            <a:r>
              <a:rPr lang="de-CH" dirty="0"/>
              <a:t> </a:t>
            </a:r>
            <a:r>
              <a:rPr lang="de-CH" dirty="0" err="1"/>
              <a:t>values</a:t>
            </a:r>
            <a:r>
              <a:rPr lang="de-CH" dirty="0"/>
              <a:t> </a:t>
            </a:r>
            <a:r>
              <a:rPr lang="de-CH" dirty="0" err="1"/>
              <a:t>or</a:t>
            </a:r>
            <a:r>
              <a:rPr lang="de-CH" dirty="0"/>
              <a:t> </a:t>
            </a:r>
            <a:r>
              <a:rPr lang="de-CH" dirty="0" err="1"/>
              <a:t>parameters</a:t>
            </a:r>
            <a:r>
              <a:rPr lang="de-CH" dirty="0"/>
              <a:t> </a:t>
            </a:r>
            <a:r>
              <a:rPr lang="de-CH" dirty="0" err="1"/>
              <a:t>to</a:t>
            </a:r>
            <a:r>
              <a:rPr lang="de-CH" dirty="0"/>
              <a:t> </a:t>
            </a:r>
            <a:r>
              <a:rPr lang="de-CH" dirty="0" err="1"/>
              <a:t>adjust</a:t>
            </a:r>
            <a:endParaRPr lang="de-CH" dirty="0"/>
          </a:p>
        </p:txBody>
      </p:sp>
    </p:spTree>
    <p:extLst>
      <p:ext uri="{BB962C8B-B14F-4D97-AF65-F5344CB8AC3E}">
        <p14:creationId xmlns:p14="http://schemas.microsoft.com/office/powerpoint/2010/main" val="3113059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BAE75-41FC-44C2-A54B-BB0B8CF3AC44}"/>
              </a:ext>
            </a:extLst>
          </p:cNvPr>
          <p:cNvSpPr>
            <a:spLocks noGrp="1"/>
          </p:cNvSpPr>
          <p:nvPr>
            <p:ph type="title"/>
          </p:nvPr>
        </p:nvSpPr>
        <p:spPr/>
        <p:txBody>
          <a:bodyPr/>
          <a:lstStyle/>
          <a:p>
            <a:r>
              <a:rPr lang="de-CH" dirty="0"/>
              <a:t>Lists of </a:t>
            </a:r>
            <a:r>
              <a:rPr lang="de-CH" dirty="0" err="1"/>
              <a:t>references</a:t>
            </a:r>
            <a:r>
              <a:rPr lang="de-CH" dirty="0"/>
              <a:t> </a:t>
            </a:r>
          </a:p>
        </p:txBody>
      </p:sp>
      <p:sp>
        <p:nvSpPr>
          <p:cNvPr id="3" name="Inhaltsplatzhalter 2">
            <a:extLst>
              <a:ext uri="{FF2B5EF4-FFF2-40B4-BE49-F238E27FC236}">
                <a16:creationId xmlns:a16="http://schemas.microsoft.com/office/drawing/2014/main" id="{F3A0DFD4-D590-4FEC-A8E3-8B46C01E7C39}"/>
              </a:ext>
            </a:extLst>
          </p:cNvPr>
          <p:cNvSpPr>
            <a:spLocks noGrp="1"/>
          </p:cNvSpPr>
          <p:nvPr>
            <p:ph idx="1"/>
          </p:nvPr>
        </p:nvSpPr>
        <p:spPr/>
        <p:txBody>
          <a:bodyPr/>
          <a:lstStyle/>
          <a:p>
            <a:r>
              <a:rPr lang="de-CH" dirty="0"/>
              <a:t>Summers, Josh (2019): </a:t>
            </a:r>
            <a:r>
              <a:rPr lang="de-CH" i="1" dirty="0" err="1"/>
              <a:t>China’s</a:t>
            </a:r>
            <a:r>
              <a:rPr lang="de-CH" i="1" dirty="0"/>
              <a:t> </a:t>
            </a:r>
            <a:r>
              <a:rPr lang="de-CH" i="1" dirty="0" err="1"/>
              <a:t>Social</a:t>
            </a:r>
            <a:r>
              <a:rPr lang="de-CH" i="1" dirty="0"/>
              <a:t> </a:t>
            </a:r>
            <a:r>
              <a:rPr lang="de-CH" i="1" dirty="0" err="1"/>
              <a:t>Credit</a:t>
            </a:r>
            <a:r>
              <a:rPr lang="de-CH" i="1" dirty="0"/>
              <a:t> System and </a:t>
            </a:r>
            <a:r>
              <a:rPr lang="de-CH" i="1" dirty="0" err="1"/>
              <a:t>Froeigner</a:t>
            </a:r>
            <a:r>
              <a:rPr lang="de-CH" i="1" dirty="0"/>
              <a:t> 	</a:t>
            </a:r>
            <a:r>
              <a:rPr lang="de-CH" i="1" dirty="0" err="1"/>
              <a:t>Grading</a:t>
            </a:r>
            <a:r>
              <a:rPr lang="de-CH" i="1" dirty="0"/>
              <a:t> System.</a:t>
            </a:r>
            <a:r>
              <a:rPr lang="de-CH" dirty="0"/>
              <a:t> https://www.travelchinacheaper.com/china-	social-</a:t>
            </a:r>
            <a:r>
              <a:rPr lang="de-CH" dirty="0" err="1"/>
              <a:t>credit</a:t>
            </a:r>
            <a:r>
              <a:rPr lang="de-CH" dirty="0"/>
              <a:t>-system-</a:t>
            </a:r>
            <a:r>
              <a:rPr lang="de-CH" dirty="0" err="1"/>
              <a:t>explained</a:t>
            </a:r>
            <a:r>
              <a:rPr lang="de-CH" dirty="0"/>
              <a:t>. Access 15.12.2019. </a:t>
            </a:r>
          </a:p>
        </p:txBody>
      </p:sp>
    </p:spTree>
    <p:extLst>
      <p:ext uri="{BB962C8B-B14F-4D97-AF65-F5344CB8AC3E}">
        <p14:creationId xmlns:p14="http://schemas.microsoft.com/office/powerpoint/2010/main" val="310936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9F3F9-D2CC-4D6D-B3CC-1A2B0C4F39F1}"/>
              </a:ext>
            </a:extLst>
          </p:cNvPr>
          <p:cNvSpPr>
            <a:spLocks noGrp="1"/>
          </p:cNvSpPr>
          <p:nvPr>
            <p:ph type="title"/>
          </p:nvPr>
        </p:nvSpPr>
        <p:spPr/>
        <p:txBody>
          <a:bodyPr/>
          <a:lstStyle/>
          <a:p>
            <a:r>
              <a:rPr lang="en-US" dirty="0"/>
              <a:t>Introduction</a:t>
            </a:r>
          </a:p>
        </p:txBody>
      </p:sp>
      <p:sp>
        <p:nvSpPr>
          <p:cNvPr id="3" name="Inhaltsplatzhalter 2">
            <a:extLst>
              <a:ext uri="{FF2B5EF4-FFF2-40B4-BE49-F238E27FC236}">
                <a16:creationId xmlns:a16="http://schemas.microsoft.com/office/drawing/2014/main" id="{8AC7F588-943E-4872-A868-167866D7A280}"/>
              </a:ext>
            </a:extLst>
          </p:cNvPr>
          <p:cNvSpPr>
            <a:spLocks noGrp="1"/>
          </p:cNvSpPr>
          <p:nvPr>
            <p:ph idx="1"/>
          </p:nvPr>
        </p:nvSpPr>
        <p:spPr>
          <a:xfrm>
            <a:off x="838200" y="1690688"/>
            <a:ext cx="5257800" cy="4486275"/>
          </a:xfrm>
        </p:spPr>
        <p:txBody>
          <a:bodyPr>
            <a:normAutofit/>
          </a:bodyPr>
          <a:lstStyle/>
          <a:p>
            <a:r>
              <a:rPr lang="en-GB" dirty="0"/>
              <a:t>This project is motivated by the increase in the usage of face detection.</a:t>
            </a:r>
          </a:p>
          <a:p>
            <a:r>
              <a:rPr lang="en-GB" dirty="0"/>
              <a:t>China </a:t>
            </a:r>
            <a:r>
              <a:rPr lang="en-GB" dirty="0">
                <a:sym typeface="Wingdings" panose="05000000000000000000" pitchFamily="2" charset="2"/>
              </a:rPr>
              <a:t> Social Credit System</a:t>
            </a:r>
          </a:p>
          <a:p>
            <a:pPr lvl="1"/>
            <a:r>
              <a:rPr lang="en-GB" dirty="0">
                <a:sym typeface="Wingdings" panose="05000000000000000000" pitchFamily="2" charset="2"/>
              </a:rPr>
              <a:t>“</a:t>
            </a:r>
            <a:r>
              <a:rPr lang="en-US" dirty="0"/>
              <a:t>it’s a </a:t>
            </a:r>
            <a:r>
              <a:rPr lang="en-US" b="1" dirty="0"/>
              <a:t>numerical grading system</a:t>
            </a:r>
            <a:r>
              <a:rPr lang="en-US" dirty="0"/>
              <a:t> that allows the </a:t>
            </a:r>
            <a:r>
              <a:rPr lang="en-US" b="1" dirty="0"/>
              <a:t>Chinese government</a:t>
            </a:r>
            <a:r>
              <a:rPr lang="en-US" dirty="0"/>
              <a:t> to monitor and </a:t>
            </a:r>
            <a:r>
              <a:rPr lang="en-US" b="1" dirty="0"/>
              <a:t>control the behavior of its citizens</a:t>
            </a:r>
            <a:r>
              <a:rPr lang="en-US" dirty="0"/>
              <a:t>” (Summers 2019).</a:t>
            </a:r>
          </a:p>
          <a:p>
            <a:pPr lvl="1"/>
            <a:r>
              <a:rPr lang="en-US" dirty="0"/>
              <a:t>Positive or negative points leads to sanctions. </a:t>
            </a:r>
          </a:p>
          <a:p>
            <a:r>
              <a:rPr lang="en-US" b="1" dirty="0"/>
              <a:t>OpenCV</a:t>
            </a:r>
            <a:endParaRPr lang="de-CH" b="1" dirty="0"/>
          </a:p>
          <a:p>
            <a:endParaRPr lang="de-CH" dirty="0"/>
          </a:p>
        </p:txBody>
      </p:sp>
      <p:pic>
        <p:nvPicPr>
          <p:cNvPr id="1026" name="Picture 2" descr="Chinese citizens given a social credit score that they carry with them.">
            <a:extLst>
              <a:ext uri="{FF2B5EF4-FFF2-40B4-BE49-F238E27FC236}">
                <a16:creationId xmlns:a16="http://schemas.microsoft.com/office/drawing/2014/main" id="{EA56D3CA-600D-4795-84FB-2253FFCA3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30"/>
          <a:stretch/>
        </p:blipFill>
        <p:spPr bwMode="auto">
          <a:xfrm>
            <a:off x="6297854" y="1690688"/>
            <a:ext cx="5055946"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85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53A1B-60A6-4E63-9E70-D2C27B5783D9}"/>
              </a:ext>
            </a:extLst>
          </p:cNvPr>
          <p:cNvSpPr>
            <a:spLocks noGrp="1"/>
          </p:cNvSpPr>
          <p:nvPr>
            <p:ph type="title"/>
          </p:nvPr>
        </p:nvSpPr>
        <p:spPr/>
        <p:txBody>
          <a:bodyPr/>
          <a:lstStyle/>
          <a:p>
            <a:r>
              <a:rPr lang="de-CH" dirty="0"/>
              <a:t>Project </a:t>
            </a:r>
            <a:r>
              <a:rPr lang="de-CH" dirty="0" err="1"/>
              <a:t>Overview</a:t>
            </a:r>
            <a:endParaRPr lang="de-CH" dirty="0"/>
          </a:p>
        </p:txBody>
      </p:sp>
      <p:sp>
        <p:nvSpPr>
          <p:cNvPr id="3" name="Inhaltsplatzhalter 2">
            <a:extLst>
              <a:ext uri="{FF2B5EF4-FFF2-40B4-BE49-F238E27FC236}">
                <a16:creationId xmlns:a16="http://schemas.microsoft.com/office/drawing/2014/main" id="{8041D599-986F-43FE-8113-C6E7727FAE9E}"/>
              </a:ext>
            </a:extLst>
          </p:cNvPr>
          <p:cNvSpPr>
            <a:spLocks noGrp="1"/>
          </p:cNvSpPr>
          <p:nvPr>
            <p:ph idx="1"/>
          </p:nvPr>
        </p:nvSpPr>
        <p:spPr/>
        <p:txBody>
          <a:bodyPr/>
          <a:lstStyle/>
          <a:p>
            <a:r>
              <a:rPr lang="de-CH" dirty="0" err="1"/>
              <a:t>Improving</a:t>
            </a:r>
            <a:r>
              <a:rPr lang="de-CH" dirty="0"/>
              <a:t> the </a:t>
            </a:r>
            <a:r>
              <a:rPr lang="de-CH" dirty="0" err="1"/>
              <a:t>face</a:t>
            </a:r>
            <a:r>
              <a:rPr lang="de-CH" dirty="0"/>
              <a:t> </a:t>
            </a:r>
            <a:r>
              <a:rPr lang="de-CH" dirty="0" err="1"/>
              <a:t>detection</a:t>
            </a:r>
            <a:r>
              <a:rPr lang="de-CH" dirty="0"/>
              <a:t> </a:t>
            </a:r>
            <a:r>
              <a:rPr lang="de-CH" dirty="0" err="1"/>
              <a:t>algorithm</a:t>
            </a:r>
            <a:endParaRPr lang="de-CH" dirty="0"/>
          </a:p>
          <a:p>
            <a:r>
              <a:rPr lang="de-CH" dirty="0" err="1"/>
              <a:t>Measuring</a:t>
            </a:r>
            <a:r>
              <a:rPr lang="de-CH" dirty="0"/>
              <a:t> </a:t>
            </a:r>
            <a:r>
              <a:rPr lang="de-CH" dirty="0" err="1"/>
              <a:t>similarity</a:t>
            </a:r>
            <a:r>
              <a:rPr lang="de-CH" dirty="0"/>
              <a:t> </a:t>
            </a:r>
            <a:r>
              <a:rPr lang="de-CH" dirty="0" err="1"/>
              <a:t>between</a:t>
            </a:r>
            <a:r>
              <a:rPr lang="de-CH" dirty="0"/>
              <a:t> </a:t>
            </a:r>
            <a:r>
              <a:rPr lang="de-CH" dirty="0" err="1"/>
              <a:t>pictures</a:t>
            </a:r>
            <a:endParaRPr lang="de-CH" dirty="0"/>
          </a:p>
          <a:p>
            <a:r>
              <a:rPr lang="de-CH" dirty="0" err="1"/>
              <a:t>Applying</a:t>
            </a:r>
            <a:r>
              <a:rPr lang="de-CH" dirty="0"/>
              <a:t> </a:t>
            </a:r>
            <a:r>
              <a:rPr lang="de-CH" dirty="0" err="1"/>
              <a:t>filters</a:t>
            </a:r>
            <a:r>
              <a:rPr lang="de-CH" dirty="0"/>
              <a:t> on </a:t>
            </a:r>
            <a:r>
              <a:rPr lang="de-CH" dirty="0" err="1"/>
              <a:t>faces</a:t>
            </a:r>
            <a:r>
              <a:rPr lang="de-CH" dirty="0"/>
              <a:t> </a:t>
            </a:r>
          </a:p>
          <a:p>
            <a:r>
              <a:rPr lang="de-CH" dirty="0" err="1"/>
              <a:t>Creating</a:t>
            </a:r>
            <a:r>
              <a:rPr lang="de-CH" dirty="0"/>
              <a:t> a GUI (</a:t>
            </a:r>
            <a:r>
              <a:rPr lang="de-CH" dirty="0" err="1"/>
              <a:t>Graphical</a:t>
            </a:r>
            <a:r>
              <a:rPr lang="de-CH" dirty="0"/>
              <a:t> User Interface)</a:t>
            </a:r>
          </a:p>
        </p:txBody>
      </p:sp>
    </p:spTree>
    <p:extLst>
      <p:ext uri="{BB962C8B-B14F-4D97-AF65-F5344CB8AC3E}">
        <p14:creationId xmlns:p14="http://schemas.microsoft.com/office/powerpoint/2010/main" val="102483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97F9B9-39C7-4D76-B9BC-8E7D6502F351}"/>
              </a:ext>
            </a:extLst>
          </p:cNvPr>
          <p:cNvSpPr>
            <a:spLocks noGrp="1"/>
          </p:cNvSpPr>
          <p:nvPr>
            <p:ph type="title"/>
          </p:nvPr>
        </p:nvSpPr>
        <p:spPr/>
        <p:txBody>
          <a:bodyPr/>
          <a:lstStyle/>
          <a:p>
            <a:r>
              <a:rPr lang="en-GB" dirty="0"/>
              <a:t>Improving face detection algorithm </a:t>
            </a:r>
            <a:endParaRPr lang="de-CH" dirty="0"/>
          </a:p>
        </p:txBody>
      </p:sp>
      <p:pic>
        <p:nvPicPr>
          <p:cNvPr id="4" name="Inhaltsplatzhalter 3">
            <a:extLst>
              <a:ext uri="{FF2B5EF4-FFF2-40B4-BE49-F238E27FC236}">
                <a16:creationId xmlns:a16="http://schemas.microsoft.com/office/drawing/2014/main" id="{93141822-3BDE-4BC5-A3ED-E69A8734FC28}"/>
              </a:ext>
            </a:extLst>
          </p:cNvPr>
          <p:cNvPicPr>
            <a:picLocks noGrp="1" noChangeAspect="1"/>
          </p:cNvPicPr>
          <p:nvPr>
            <p:ph idx="1"/>
          </p:nvPr>
        </p:nvPicPr>
        <p:blipFill>
          <a:blip r:embed="rId2"/>
          <a:stretch>
            <a:fillRect/>
          </a:stretch>
        </p:blipFill>
        <p:spPr>
          <a:xfrm>
            <a:off x="906403" y="1696403"/>
            <a:ext cx="5423775" cy="2717800"/>
          </a:xfrm>
          <a:prstGeom prst="rect">
            <a:avLst/>
          </a:prstGeom>
        </p:spPr>
      </p:pic>
      <p:pic>
        <p:nvPicPr>
          <p:cNvPr id="5" name="Grafik 4">
            <a:extLst>
              <a:ext uri="{FF2B5EF4-FFF2-40B4-BE49-F238E27FC236}">
                <a16:creationId xmlns:a16="http://schemas.microsoft.com/office/drawing/2014/main" id="{270BEE3E-E93E-4123-B027-739BA7C468EE}"/>
              </a:ext>
            </a:extLst>
          </p:cNvPr>
          <p:cNvPicPr/>
          <p:nvPr/>
        </p:nvPicPr>
        <p:blipFill>
          <a:blip r:embed="rId3"/>
          <a:stretch>
            <a:fillRect/>
          </a:stretch>
        </p:blipFill>
        <p:spPr>
          <a:xfrm>
            <a:off x="5861822" y="3853020"/>
            <a:ext cx="5423775" cy="2617153"/>
          </a:xfrm>
          <a:prstGeom prst="rect">
            <a:avLst/>
          </a:prstGeom>
        </p:spPr>
      </p:pic>
      <p:sp>
        <p:nvSpPr>
          <p:cNvPr id="6" name="Inhaltsplatzhalter 2">
            <a:extLst>
              <a:ext uri="{FF2B5EF4-FFF2-40B4-BE49-F238E27FC236}">
                <a16:creationId xmlns:a16="http://schemas.microsoft.com/office/drawing/2014/main" id="{4AC0B3B0-3C68-481C-A8CC-155C5875ADCC}"/>
              </a:ext>
            </a:extLst>
          </p:cNvPr>
          <p:cNvSpPr txBox="1">
            <a:spLocks/>
          </p:cNvSpPr>
          <p:nvPr/>
        </p:nvSpPr>
        <p:spPr>
          <a:xfrm>
            <a:off x="906402" y="4505387"/>
            <a:ext cx="4955419" cy="167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original </a:t>
            </a:r>
            <a:r>
              <a:rPr lang="de-CH" dirty="0" err="1"/>
              <a:t>image</a:t>
            </a:r>
            <a:endParaRPr lang="de-CH" dirty="0"/>
          </a:p>
        </p:txBody>
      </p:sp>
      <p:sp>
        <p:nvSpPr>
          <p:cNvPr id="7" name="Inhaltsplatzhalter 2">
            <a:extLst>
              <a:ext uri="{FF2B5EF4-FFF2-40B4-BE49-F238E27FC236}">
                <a16:creationId xmlns:a16="http://schemas.microsoft.com/office/drawing/2014/main" id="{83D02DC3-B908-439F-8168-E81E6062AD77}"/>
              </a:ext>
            </a:extLst>
          </p:cNvPr>
          <p:cNvSpPr txBox="1">
            <a:spLocks/>
          </p:cNvSpPr>
          <p:nvPr/>
        </p:nvSpPr>
        <p:spPr>
          <a:xfrm>
            <a:off x="6330178" y="2870368"/>
            <a:ext cx="4955419" cy="976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at </a:t>
            </a:r>
            <a:r>
              <a:rPr lang="de-CH" dirty="0" err="1"/>
              <a:t>filtered</a:t>
            </a:r>
            <a:r>
              <a:rPr lang="de-CH" dirty="0"/>
              <a:t> </a:t>
            </a:r>
            <a:r>
              <a:rPr lang="de-CH" dirty="0" err="1"/>
              <a:t>image</a:t>
            </a:r>
            <a:endParaRPr lang="de-CH" dirty="0"/>
          </a:p>
          <a:p>
            <a:endParaRPr lang="de-CH" dirty="0"/>
          </a:p>
        </p:txBody>
      </p:sp>
    </p:spTree>
    <p:extLst>
      <p:ext uri="{BB962C8B-B14F-4D97-AF65-F5344CB8AC3E}">
        <p14:creationId xmlns:p14="http://schemas.microsoft.com/office/powerpoint/2010/main" val="193384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DFCBE-0868-4500-9AEE-4BD5C9248C94}"/>
              </a:ext>
            </a:extLst>
          </p:cNvPr>
          <p:cNvSpPr>
            <a:spLocks noGrp="1"/>
          </p:cNvSpPr>
          <p:nvPr>
            <p:ph type="title"/>
          </p:nvPr>
        </p:nvSpPr>
        <p:spPr/>
        <p:txBody>
          <a:bodyPr/>
          <a:lstStyle/>
          <a:p>
            <a:r>
              <a:rPr lang="de-CH" dirty="0" err="1"/>
              <a:t>Apply</a:t>
            </a:r>
            <a:r>
              <a:rPr lang="de-CH" dirty="0"/>
              <a:t> Filter on </a:t>
            </a:r>
            <a:r>
              <a:rPr lang="de-CH" dirty="0" err="1"/>
              <a:t>faces</a:t>
            </a:r>
            <a:endParaRPr lang="de-CH" dirty="0"/>
          </a:p>
        </p:txBody>
      </p:sp>
      <p:sp>
        <p:nvSpPr>
          <p:cNvPr id="3" name="Inhaltsplatzhalter 2">
            <a:extLst>
              <a:ext uri="{FF2B5EF4-FFF2-40B4-BE49-F238E27FC236}">
                <a16:creationId xmlns:a16="http://schemas.microsoft.com/office/drawing/2014/main" id="{0A707C64-FC5A-439A-9B08-1D17A2BF2F66}"/>
              </a:ext>
            </a:extLst>
          </p:cNvPr>
          <p:cNvSpPr>
            <a:spLocks noGrp="1"/>
          </p:cNvSpPr>
          <p:nvPr>
            <p:ph idx="1"/>
          </p:nvPr>
        </p:nvSpPr>
        <p:spPr>
          <a:xfrm>
            <a:off x="838200" y="1690688"/>
            <a:ext cx="10713440" cy="4486275"/>
          </a:xfrm>
        </p:spPr>
        <p:txBody>
          <a:bodyPr>
            <a:normAutofit lnSpcReduction="10000"/>
          </a:bodyPr>
          <a:lstStyle/>
          <a:p>
            <a:r>
              <a:rPr lang="de-CH" dirty="0"/>
              <a:t>Task 5 and 6: </a:t>
            </a:r>
          </a:p>
          <a:p>
            <a:pPr lvl="1"/>
            <a:r>
              <a:rPr lang="de-CH" sz="2000" dirty="0"/>
              <a:t>Blur </a:t>
            </a:r>
            <a:r>
              <a:rPr lang="de-CH" sz="2000" dirty="0" err="1"/>
              <a:t>or</a:t>
            </a:r>
            <a:r>
              <a:rPr lang="de-CH" sz="2000" dirty="0"/>
              <a:t> </a:t>
            </a:r>
            <a:r>
              <a:rPr lang="de-CH" sz="2000" dirty="0" err="1"/>
              <a:t>filter</a:t>
            </a:r>
            <a:r>
              <a:rPr lang="de-CH" sz="2000" dirty="0"/>
              <a:t> </a:t>
            </a:r>
            <a:r>
              <a:rPr lang="de-CH" sz="2000" dirty="0" err="1"/>
              <a:t>the</a:t>
            </a:r>
            <a:r>
              <a:rPr lang="de-CH" sz="2000" dirty="0"/>
              <a:t> </a:t>
            </a:r>
            <a:r>
              <a:rPr lang="de-CH" sz="2000" dirty="0" err="1"/>
              <a:t>given</a:t>
            </a:r>
            <a:r>
              <a:rPr lang="de-CH" sz="2000" dirty="0"/>
              <a:t> </a:t>
            </a:r>
            <a:r>
              <a:rPr lang="de-CH" sz="2000" dirty="0" err="1"/>
              <a:t>location</a:t>
            </a:r>
            <a:endParaRPr lang="de-CH" sz="2000" dirty="0"/>
          </a:p>
          <a:p>
            <a:pPr lvl="1"/>
            <a:r>
              <a:rPr lang="de-CH" sz="2000" dirty="0"/>
              <a:t>A </a:t>
            </a:r>
            <a:r>
              <a:rPr lang="de-CH" sz="2000" dirty="0" err="1"/>
              <a:t>set</a:t>
            </a:r>
            <a:r>
              <a:rPr lang="de-CH" sz="2000" dirty="0"/>
              <a:t> </a:t>
            </a:r>
            <a:r>
              <a:rPr lang="de-CH" sz="2000" dirty="0" err="1"/>
              <a:t>of</a:t>
            </a:r>
            <a:r>
              <a:rPr lang="de-CH" sz="2000" dirty="0"/>
              <a:t> </a:t>
            </a:r>
            <a:r>
              <a:rPr lang="de-CH" sz="2000" dirty="0" err="1"/>
              <a:t>filters</a:t>
            </a:r>
            <a:r>
              <a:rPr lang="de-CH" sz="2000" dirty="0"/>
              <a:t> (Master </a:t>
            </a:r>
            <a:r>
              <a:rPr lang="de-CH" sz="2000" dirty="0" err="1"/>
              <a:t>filter</a:t>
            </a:r>
            <a:r>
              <a:rPr lang="de-CH" sz="2000" dirty="0"/>
              <a:t>, </a:t>
            </a:r>
            <a:r>
              <a:rPr lang="de-CH" sz="2000" dirty="0" err="1"/>
              <a:t>Gaussian</a:t>
            </a:r>
            <a:r>
              <a:rPr lang="de-CH" sz="2000" dirty="0"/>
              <a:t> </a:t>
            </a:r>
            <a:r>
              <a:rPr lang="de-CH" sz="2000" dirty="0" err="1"/>
              <a:t>filter</a:t>
            </a:r>
            <a:r>
              <a:rPr lang="de-CH" sz="2000" dirty="0"/>
              <a:t>, </a:t>
            </a:r>
            <a:r>
              <a:rPr lang="de-CH" sz="2000" dirty="0" err="1"/>
              <a:t>pixel</a:t>
            </a:r>
            <a:r>
              <a:rPr lang="de-CH" sz="2000" dirty="0"/>
              <a:t> </a:t>
            </a:r>
            <a:r>
              <a:rPr lang="de-CH" sz="2000" dirty="0" err="1"/>
              <a:t>shifter</a:t>
            </a:r>
            <a:r>
              <a:rPr lang="de-CH" sz="2000" dirty="0"/>
              <a:t>, </a:t>
            </a:r>
            <a:r>
              <a:rPr lang="de-CH" sz="2000" dirty="0" err="1"/>
              <a:t>bluring</a:t>
            </a:r>
            <a:r>
              <a:rPr lang="de-CH" sz="2000" dirty="0"/>
              <a:t> CV2)</a:t>
            </a:r>
          </a:p>
          <a:p>
            <a:pPr lvl="1"/>
            <a:r>
              <a:rPr lang="de-CH" sz="2000" dirty="0" err="1"/>
              <a:t>Coloured</a:t>
            </a:r>
            <a:r>
              <a:rPr lang="de-CH" sz="2000" dirty="0"/>
              <a:t> </a:t>
            </a:r>
            <a:r>
              <a:rPr lang="de-CH" sz="2000" dirty="0" err="1"/>
              <a:t>or</a:t>
            </a:r>
            <a:r>
              <a:rPr lang="de-CH" sz="2000" dirty="0"/>
              <a:t> </a:t>
            </a:r>
            <a:r>
              <a:rPr lang="de-CH" sz="2000" dirty="0" err="1"/>
              <a:t>gray</a:t>
            </a:r>
            <a:r>
              <a:rPr lang="de-CH" sz="2000" dirty="0"/>
              <a:t> </a:t>
            </a:r>
            <a:r>
              <a:rPr lang="de-CH" sz="2000" dirty="0" err="1"/>
              <a:t>toned</a:t>
            </a:r>
            <a:r>
              <a:rPr lang="de-CH" sz="2000" dirty="0"/>
              <a:t> </a:t>
            </a:r>
            <a:r>
              <a:rPr lang="de-CH" sz="2000" dirty="0" err="1"/>
              <a:t>image</a:t>
            </a:r>
            <a:endParaRPr lang="de-CH" sz="2000" dirty="0"/>
          </a:p>
          <a:p>
            <a:pPr lvl="1"/>
            <a:r>
              <a:rPr lang="de-CH" sz="2000" dirty="0"/>
              <a:t>Unterstand </a:t>
            </a:r>
            <a:r>
              <a:rPr lang="de-CH" sz="2000" dirty="0" err="1"/>
              <a:t>the</a:t>
            </a:r>
            <a:r>
              <a:rPr lang="de-CH" sz="2000" dirty="0"/>
              <a:t> </a:t>
            </a:r>
            <a:r>
              <a:rPr lang="de-CH" sz="2000" dirty="0" err="1"/>
              <a:t>openCV</a:t>
            </a:r>
            <a:r>
              <a:rPr lang="de-CH" sz="2000" dirty="0"/>
              <a:t> </a:t>
            </a:r>
            <a:r>
              <a:rPr lang="de-CH" sz="2000" dirty="0" err="1"/>
              <a:t>face</a:t>
            </a:r>
            <a:r>
              <a:rPr lang="de-CH" sz="2000" dirty="0"/>
              <a:t> </a:t>
            </a:r>
            <a:r>
              <a:rPr lang="de-CH" sz="2000" dirty="0" err="1"/>
              <a:t>dedector</a:t>
            </a:r>
            <a:endParaRPr lang="de-CH" sz="2000" dirty="0"/>
          </a:p>
          <a:p>
            <a:pPr marL="457200" lvl="1" indent="0">
              <a:buNone/>
            </a:pPr>
            <a:endParaRPr lang="de-CH" sz="2000" dirty="0"/>
          </a:p>
          <a:p>
            <a:r>
              <a:rPr lang="de-CH" dirty="0" err="1"/>
              <a:t>My</a:t>
            </a:r>
            <a:r>
              <a:rPr lang="de-CH" dirty="0"/>
              <a:t> </a:t>
            </a:r>
            <a:r>
              <a:rPr lang="de-CH" dirty="0" err="1"/>
              <a:t>main</a:t>
            </a:r>
            <a:r>
              <a:rPr lang="de-CH" dirty="0"/>
              <a:t> </a:t>
            </a:r>
            <a:r>
              <a:rPr lang="de-CH" dirty="0" err="1"/>
              <a:t>goal</a:t>
            </a:r>
            <a:r>
              <a:rPr lang="de-CH" dirty="0"/>
              <a:t>:</a:t>
            </a:r>
          </a:p>
          <a:p>
            <a:pPr lvl="1"/>
            <a:r>
              <a:rPr lang="en-US" sz="2000" dirty="0"/>
              <a:t>Minimal impact on the image for the human eye/face </a:t>
            </a:r>
            <a:r>
              <a:rPr lang="en-US" sz="2000" dirty="0" err="1"/>
              <a:t>dedection</a:t>
            </a:r>
            <a:endParaRPr lang="en-US" sz="2000" dirty="0"/>
          </a:p>
          <a:p>
            <a:pPr lvl="1"/>
            <a:r>
              <a:rPr lang="de-CH" sz="2000" dirty="0" err="1"/>
              <a:t>What</a:t>
            </a:r>
            <a:r>
              <a:rPr lang="de-CH" sz="2000" dirty="0"/>
              <a:t> </a:t>
            </a:r>
            <a:r>
              <a:rPr lang="de-CH" sz="2000" dirty="0" err="1"/>
              <a:t>are</a:t>
            </a:r>
            <a:r>
              <a:rPr lang="de-CH" sz="2000" dirty="0"/>
              <a:t> </a:t>
            </a:r>
            <a:r>
              <a:rPr lang="de-CH" sz="2000" dirty="0" err="1"/>
              <a:t>the</a:t>
            </a:r>
            <a:r>
              <a:rPr lang="de-CH" sz="2000" dirty="0"/>
              <a:t> </a:t>
            </a:r>
            <a:r>
              <a:rPr lang="de-CH" sz="2000" dirty="0" err="1"/>
              <a:t>opportunities</a:t>
            </a:r>
            <a:r>
              <a:rPr lang="de-CH" sz="2000" dirty="0"/>
              <a:t>?</a:t>
            </a:r>
          </a:p>
          <a:p>
            <a:pPr marL="457200" lvl="1" indent="0">
              <a:buNone/>
            </a:pPr>
            <a:endParaRPr lang="de-CH" sz="2000" dirty="0"/>
          </a:p>
          <a:p>
            <a:r>
              <a:rPr lang="de-CH" dirty="0" err="1"/>
              <a:t>What</a:t>
            </a:r>
            <a:r>
              <a:rPr lang="de-CH" dirty="0"/>
              <a:t> I </a:t>
            </a:r>
            <a:r>
              <a:rPr lang="de-CH" dirty="0" err="1"/>
              <a:t>did</a:t>
            </a:r>
            <a:r>
              <a:rPr lang="de-CH" dirty="0"/>
              <a:t>: </a:t>
            </a:r>
          </a:p>
          <a:p>
            <a:pPr lvl="1"/>
            <a:r>
              <a:rPr lang="de-CH" sz="2000" dirty="0" err="1"/>
              <a:t>Four</a:t>
            </a:r>
            <a:r>
              <a:rPr lang="de-CH" sz="2000" dirty="0"/>
              <a:t> </a:t>
            </a:r>
            <a:r>
              <a:rPr lang="de-CH" sz="2000" dirty="0" err="1"/>
              <a:t>filters</a:t>
            </a:r>
            <a:r>
              <a:rPr lang="de-CH" sz="2000" dirty="0"/>
              <a:t> </a:t>
            </a:r>
            <a:r>
              <a:rPr lang="de-CH" sz="2000" dirty="0" err="1"/>
              <a:t>that</a:t>
            </a:r>
            <a:r>
              <a:rPr lang="de-CH" sz="2000" dirty="0"/>
              <a:t> </a:t>
            </a:r>
            <a:r>
              <a:rPr lang="de-CH" sz="2000" dirty="0" err="1"/>
              <a:t>you</a:t>
            </a:r>
            <a:r>
              <a:rPr lang="de-CH" sz="2000" dirty="0"/>
              <a:t> </a:t>
            </a:r>
            <a:r>
              <a:rPr lang="de-CH" sz="2000" dirty="0" err="1"/>
              <a:t>can</a:t>
            </a:r>
            <a:r>
              <a:rPr lang="de-CH" sz="2000" dirty="0"/>
              <a:t> </a:t>
            </a:r>
            <a:r>
              <a:rPr lang="de-CH" sz="2000" dirty="0" err="1"/>
              <a:t>apply</a:t>
            </a:r>
            <a:r>
              <a:rPr lang="de-CH" sz="2000" dirty="0"/>
              <a:t> </a:t>
            </a:r>
            <a:r>
              <a:rPr lang="de-CH" sz="2000" dirty="0" err="1"/>
              <a:t>more</a:t>
            </a:r>
            <a:r>
              <a:rPr lang="de-CH" sz="2000" dirty="0"/>
              <a:t> </a:t>
            </a:r>
            <a:r>
              <a:rPr lang="de-CH" sz="2000" dirty="0" err="1"/>
              <a:t>the</a:t>
            </a:r>
            <a:r>
              <a:rPr lang="de-CH" sz="2000" dirty="0"/>
              <a:t> </a:t>
            </a:r>
            <a:r>
              <a:rPr lang="de-CH" sz="2000" dirty="0" err="1"/>
              <a:t>one</a:t>
            </a:r>
            <a:r>
              <a:rPr lang="de-CH" sz="2000" dirty="0"/>
              <a:t> time</a:t>
            </a:r>
          </a:p>
          <a:p>
            <a:pPr lvl="1"/>
            <a:r>
              <a:rPr lang="en-US" sz="2000" dirty="0"/>
              <a:t>Trying to optimize the filter</a:t>
            </a:r>
            <a:endParaRPr lang="de-CH" sz="2000" dirty="0"/>
          </a:p>
        </p:txBody>
      </p:sp>
      <p:pic>
        <p:nvPicPr>
          <p:cNvPr id="4" name="Grafik 3">
            <a:extLst>
              <a:ext uri="{FF2B5EF4-FFF2-40B4-BE49-F238E27FC236}">
                <a16:creationId xmlns:a16="http://schemas.microsoft.com/office/drawing/2014/main" id="{F7B6ED0B-DB87-4DCF-9DAF-B9849E95ADE0}"/>
              </a:ext>
            </a:extLst>
          </p:cNvPr>
          <p:cNvPicPr>
            <a:picLocks noChangeAspect="1"/>
          </p:cNvPicPr>
          <p:nvPr/>
        </p:nvPicPr>
        <p:blipFill rotWithShape="1">
          <a:blip r:embed="rId3"/>
          <a:srcRect b="18666"/>
          <a:stretch/>
        </p:blipFill>
        <p:spPr>
          <a:xfrm>
            <a:off x="9502866" y="0"/>
            <a:ext cx="2752742" cy="1656000"/>
          </a:xfrm>
          <a:prstGeom prst="rect">
            <a:avLst/>
          </a:prstGeom>
        </p:spPr>
      </p:pic>
      <p:pic>
        <p:nvPicPr>
          <p:cNvPr id="5" name="Grafik 4">
            <a:extLst>
              <a:ext uri="{FF2B5EF4-FFF2-40B4-BE49-F238E27FC236}">
                <a16:creationId xmlns:a16="http://schemas.microsoft.com/office/drawing/2014/main" id="{E1641C45-0D82-4090-9524-FE55618EF7E8}"/>
              </a:ext>
            </a:extLst>
          </p:cNvPr>
          <p:cNvPicPr>
            <a:picLocks noChangeAspect="1"/>
          </p:cNvPicPr>
          <p:nvPr/>
        </p:nvPicPr>
        <p:blipFill rotWithShape="1">
          <a:blip r:embed="rId4"/>
          <a:srcRect b="14219"/>
          <a:stretch/>
        </p:blipFill>
        <p:spPr>
          <a:xfrm>
            <a:off x="9502866" y="1656000"/>
            <a:ext cx="2796170" cy="1728000"/>
          </a:xfrm>
          <a:prstGeom prst="rect">
            <a:avLst/>
          </a:prstGeom>
        </p:spPr>
      </p:pic>
      <p:pic>
        <p:nvPicPr>
          <p:cNvPr id="7" name="Grafik 6">
            <a:extLst>
              <a:ext uri="{FF2B5EF4-FFF2-40B4-BE49-F238E27FC236}">
                <a16:creationId xmlns:a16="http://schemas.microsoft.com/office/drawing/2014/main" id="{1115A524-08E7-46CC-BA4F-169571A0BFC3}"/>
              </a:ext>
            </a:extLst>
          </p:cNvPr>
          <p:cNvPicPr>
            <a:picLocks noChangeAspect="1"/>
          </p:cNvPicPr>
          <p:nvPr/>
        </p:nvPicPr>
        <p:blipFill rotWithShape="1">
          <a:blip r:embed="rId5"/>
          <a:srcRect t="-204" b="13144"/>
          <a:stretch/>
        </p:blipFill>
        <p:spPr>
          <a:xfrm>
            <a:off x="9502866" y="3375000"/>
            <a:ext cx="2797500" cy="1764000"/>
          </a:xfrm>
          <a:prstGeom prst="rect">
            <a:avLst/>
          </a:prstGeom>
        </p:spPr>
      </p:pic>
      <p:pic>
        <p:nvPicPr>
          <p:cNvPr id="8" name="Grafik 7">
            <a:extLst>
              <a:ext uri="{FF2B5EF4-FFF2-40B4-BE49-F238E27FC236}">
                <a16:creationId xmlns:a16="http://schemas.microsoft.com/office/drawing/2014/main" id="{43FC3E7F-DE82-4041-8156-FFB8F5DEF3B7}"/>
              </a:ext>
            </a:extLst>
          </p:cNvPr>
          <p:cNvPicPr>
            <a:picLocks noChangeAspect="1"/>
          </p:cNvPicPr>
          <p:nvPr/>
        </p:nvPicPr>
        <p:blipFill rotWithShape="1">
          <a:blip r:embed="rId6"/>
          <a:srcRect b="6921"/>
          <a:stretch/>
        </p:blipFill>
        <p:spPr>
          <a:xfrm>
            <a:off x="9502866" y="5130000"/>
            <a:ext cx="2692089" cy="1728000"/>
          </a:xfrm>
          <a:prstGeom prst="rect">
            <a:avLst/>
          </a:prstGeom>
        </p:spPr>
      </p:pic>
    </p:spTree>
    <p:extLst>
      <p:ext uri="{BB962C8B-B14F-4D97-AF65-F5344CB8AC3E}">
        <p14:creationId xmlns:p14="http://schemas.microsoft.com/office/powerpoint/2010/main" val="345967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133C95-1772-4F44-93E8-80036134B7C2}"/>
              </a:ext>
            </a:extLst>
          </p:cNvPr>
          <p:cNvSpPr>
            <a:spLocks noGrp="1"/>
          </p:cNvSpPr>
          <p:nvPr>
            <p:ph type="title"/>
          </p:nvPr>
        </p:nvSpPr>
        <p:spPr/>
        <p:txBody>
          <a:bodyPr/>
          <a:lstStyle/>
          <a:p>
            <a:r>
              <a:rPr lang="de-CH" dirty="0" err="1"/>
              <a:t>Measure</a:t>
            </a:r>
            <a:r>
              <a:rPr lang="de-CH" dirty="0"/>
              <a:t> </a:t>
            </a:r>
            <a:r>
              <a:rPr lang="de-CH" dirty="0" err="1"/>
              <a:t>similarity</a:t>
            </a:r>
            <a:r>
              <a:rPr lang="de-CH" dirty="0"/>
              <a:t> </a:t>
            </a:r>
            <a:r>
              <a:rPr lang="de-CH" dirty="0" err="1"/>
              <a:t>between</a:t>
            </a:r>
            <a:r>
              <a:rPr lang="de-CH" dirty="0"/>
              <a:t> </a:t>
            </a:r>
            <a:r>
              <a:rPr lang="de-CH" dirty="0" err="1"/>
              <a:t>images</a:t>
            </a:r>
            <a:endParaRPr lang="de-CH" dirty="0"/>
          </a:p>
        </p:txBody>
      </p:sp>
      <p:sp>
        <p:nvSpPr>
          <p:cNvPr id="3" name="Inhaltsplatzhalter 2">
            <a:extLst>
              <a:ext uri="{FF2B5EF4-FFF2-40B4-BE49-F238E27FC236}">
                <a16:creationId xmlns:a16="http://schemas.microsoft.com/office/drawing/2014/main" id="{6F466A42-F333-4D49-8D53-6E1C4510DC50}"/>
              </a:ext>
            </a:extLst>
          </p:cNvPr>
          <p:cNvSpPr>
            <a:spLocks noGrp="1"/>
          </p:cNvSpPr>
          <p:nvPr>
            <p:ph idx="1"/>
          </p:nvPr>
        </p:nvSpPr>
        <p:spPr>
          <a:xfrm>
            <a:off x="838200" y="1638066"/>
            <a:ext cx="10515600" cy="4538897"/>
          </a:xfrm>
        </p:spPr>
        <p:txBody>
          <a:bodyPr/>
          <a:lstStyle/>
          <a:p>
            <a:pPr marL="0" indent="0">
              <a:buNone/>
            </a:pPr>
            <a:r>
              <a:rPr lang="de-CH" dirty="0"/>
              <a:t>An </a:t>
            </a:r>
            <a:r>
              <a:rPr lang="de-CH" dirty="0" err="1"/>
              <a:t>image</a:t>
            </a:r>
            <a:r>
              <a:rPr lang="de-CH" dirty="0"/>
              <a:t> </a:t>
            </a:r>
            <a:r>
              <a:rPr lang="de-CH" dirty="0" err="1"/>
              <a:t>is</a:t>
            </a:r>
            <a:r>
              <a:rPr lang="de-CH" dirty="0"/>
              <a:t> </a:t>
            </a:r>
            <a:r>
              <a:rPr lang="de-CH" i="1" dirty="0" err="1"/>
              <a:t>one</a:t>
            </a:r>
            <a:r>
              <a:rPr lang="de-CH" dirty="0"/>
              <a:t> possible </a:t>
            </a:r>
            <a:r>
              <a:rPr lang="de-CH" dirty="0" err="1"/>
              <a:t>representation</a:t>
            </a:r>
            <a:r>
              <a:rPr lang="de-CH" dirty="0"/>
              <a:t> </a:t>
            </a:r>
            <a:r>
              <a:rPr lang="de-CH" dirty="0" err="1"/>
              <a:t>of</a:t>
            </a:r>
            <a:r>
              <a:rPr lang="de-CH" dirty="0"/>
              <a:t> an </a:t>
            </a:r>
            <a:r>
              <a:rPr lang="de-CH" dirty="0" err="1"/>
              <a:t>object</a:t>
            </a:r>
            <a:endParaRPr lang="de-CH" dirty="0"/>
          </a:p>
          <a:p>
            <a:pPr marL="0" indent="0">
              <a:buNone/>
            </a:pPr>
            <a:endParaRPr lang="de-CH" dirty="0"/>
          </a:p>
        </p:txBody>
      </p:sp>
      <p:pic>
        <p:nvPicPr>
          <p:cNvPr id="4" name="Grafik 3">
            <a:extLst>
              <a:ext uri="{FF2B5EF4-FFF2-40B4-BE49-F238E27FC236}">
                <a16:creationId xmlns:a16="http://schemas.microsoft.com/office/drawing/2014/main" id="{DD31721B-BA04-4CA0-9F9F-F8B7288256B2}"/>
              </a:ext>
            </a:extLst>
          </p:cNvPr>
          <p:cNvPicPr>
            <a:picLocks noChangeAspect="1"/>
          </p:cNvPicPr>
          <p:nvPr/>
        </p:nvPicPr>
        <p:blipFill>
          <a:blip r:embed="rId2"/>
          <a:stretch>
            <a:fillRect/>
          </a:stretch>
        </p:blipFill>
        <p:spPr>
          <a:xfrm>
            <a:off x="925787" y="2342934"/>
            <a:ext cx="2176442" cy="2066679"/>
          </a:xfrm>
          <a:prstGeom prst="rect">
            <a:avLst/>
          </a:prstGeom>
        </p:spPr>
      </p:pic>
      <p:pic>
        <p:nvPicPr>
          <p:cNvPr id="5" name="Grafik 4">
            <a:extLst>
              <a:ext uri="{FF2B5EF4-FFF2-40B4-BE49-F238E27FC236}">
                <a16:creationId xmlns:a16="http://schemas.microsoft.com/office/drawing/2014/main" id="{932DB8F4-B741-4101-807F-B0E9FEF06F8D}"/>
              </a:ext>
            </a:extLst>
          </p:cNvPr>
          <p:cNvPicPr>
            <a:picLocks noChangeAspect="1"/>
          </p:cNvPicPr>
          <p:nvPr/>
        </p:nvPicPr>
        <p:blipFill rotWithShape="1">
          <a:blip r:embed="rId3"/>
          <a:srcRect l="1560" r="75765" b="68384"/>
          <a:stretch/>
        </p:blipFill>
        <p:spPr>
          <a:xfrm>
            <a:off x="4667367" y="2342934"/>
            <a:ext cx="2313970" cy="2066678"/>
          </a:xfrm>
          <a:prstGeom prst="rect">
            <a:avLst/>
          </a:prstGeom>
        </p:spPr>
      </p:pic>
      <p:sp>
        <p:nvSpPr>
          <p:cNvPr id="6" name="Textfeld 5">
            <a:extLst>
              <a:ext uri="{FF2B5EF4-FFF2-40B4-BE49-F238E27FC236}">
                <a16:creationId xmlns:a16="http://schemas.microsoft.com/office/drawing/2014/main" id="{550F96EF-E3B8-4073-BDFF-F382EA79FECB}"/>
              </a:ext>
            </a:extLst>
          </p:cNvPr>
          <p:cNvSpPr txBox="1"/>
          <p:nvPr/>
        </p:nvSpPr>
        <p:spPr>
          <a:xfrm>
            <a:off x="838200" y="4441427"/>
            <a:ext cx="3093476" cy="369332"/>
          </a:xfrm>
          <a:prstGeom prst="rect">
            <a:avLst/>
          </a:prstGeom>
          <a:noFill/>
        </p:spPr>
        <p:txBody>
          <a:bodyPr wrap="none" rtlCol="0">
            <a:spAutoFit/>
          </a:bodyPr>
          <a:lstStyle/>
          <a:p>
            <a:r>
              <a:rPr lang="de-CH" dirty="0"/>
              <a:t>Same Image – different </a:t>
            </a:r>
            <a:r>
              <a:rPr lang="de-CH" dirty="0" err="1"/>
              <a:t>objects</a:t>
            </a:r>
            <a:endParaRPr lang="de-CH" dirty="0"/>
          </a:p>
        </p:txBody>
      </p:sp>
      <p:sp>
        <p:nvSpPr>
          <p:cNvPr id="7" name="Textfeld 6">
            <a:extLst>
              <a:ext uri="{FF2B5EF4-FFF2-40B4-BE49-F238E27FC236}">
                <a16:creationId xmlns:a16="http://schemas.microsoft.com/office/drawing/2014/main" id="{AC86446F-FB82-4437-8D8C-2D2D49D73197}"/>
              </a:ext>
            </a:extLst>
          </p:cNvPr>
          <p:cNvSpPr txBox="1"/>
          <p:nvPr/>
        </p:nvSpPr>
        <p:spPr>
          <a:xfrm>
            <a:off x="4580818" y="4441427"/>
            <a:ext cx="3119124" cy="369332"/>
          </a:xfrm>
          <a:prstGeom prst="rect">
            <a:avLst/>
          </a:prstGeom>
          <a:noFill/>
        </p:spPr>
        <p:txBody>
          <a:bodyPr wrap="none" rtlCol="0">
            <a:spAutoFit/>
          </a:bodyPr>
          <a:lstStyle/>
          <a:p>
            <a:r>
              <a:rPr lang="de-CH" dirty="0"/>
              <a:t>Same </a:t>
            </a:r>
            <a:r>
              <a:rPr lang="de-CH" dirty="0" err="1"/>
              <a:t>Object</a:t>
            </a:r>
            <a:r>
              <a:rPr lang="de-CH" dirty="0"/>
              <a:t> – different </a:t>
            </a:r>
            <a:r>
              <a:rPr lang="de-CH" dirty="0" err="1"/>
              <a:t>images</a:t>
            </a:r>
            <a:endParaRPr lang="de-CH" dirty="0"/>
          </a:p>
        </p:txBody>
      </p:sp>
      <p:sp>
        <p:nvSpPr>
          <p:cNvPr id="8" name="Textfeld 7">
            <a:extLst>
              <a:ext uri="{FF2B5EF4-FFF2-40B4-BE49-F238E27FC236}">
                <a16:creationId xmlns:a16="http://schemas.microsoft.com/office/drawing/2014/main" id="{BE42AB35-9441-4459-978F-4FDEFB93258A}"/>
              </a:ext>
            </a:extLst>
          </p:cNvPr>
          <p:cNvSpPr txBox="1"/>
          <p:nvPr/>
        </p:nvSpPr>
        <p:spPr>
          <a:xfrm>
            <a:off x="838200" y="5653743"/>
            <a:ext cx="9993185" cy="523220"/>
          </a:xfrm>
          <a:prstGeom prst="rect">
            <a:avLst/>
          </a:prstGeom>
          <a:noFill/>
        </p:spPr>
        <p:txBody>
          <a:bodyPr wrap="none" rtlCol="0">
            <a:spAutoFit/>
          </a:bodyPr>
          <a:lstStyle/>
          <a:p>
            <a:r>
              <a:rPr lang="de-CH" sz="2800" u="sng" dirty="0" err="1"/>
              <a:t>Similarity</a:t>
            </a:r>
            <a:r>
              <a:rPr lang="de-CH" sz="2800" u="sng" dirty="0"/>
              <a:t> </a:t>
            </a:r>
            <a:r>
              <a:rPr lang="de-CH" sz="2800" u="sng" dirty="0" err="1"/>
              <a:t>between</a:t>
            </a:r>
            <a:r>
              <a:rPr lang="de-CH" sz="2800" u="sng" dirty="0"/>
              <a:t> </a:t>
            </a:r>
            <a:r>
              <a:rPr lang="de-CH" sz="2800" u="sng" dirty="0" err="1"/>
              <a:t>images</a:t>
            </a:r>
            <a:r>
              <a:rPr lang="de-CH" sz="2800" u="sng" dirty="0"/>
              <a:t>  ≠  </a:t>
            </a:r>
            <a:r>
              <a:rPr lang="de-CH" sz="2800" u="sng" dirty="0" err="1"/>
              <a:t>similarity</a:t>
            </a:r>
            <a:r>
              <a:rPr lang="de-CH" sz="2800" u="sng" dirty="0"/>
              <a:t> </a:t>
            </a:r>
            <a:r>
              <a:rPr lang="de-CH" sz="2800" u="sng" dirty="0" err="1"/>
              <a:t>between</a:t>
            </a:r>
            <a:r>
              <a:rPr lang="de-CH" sz="2800" u="sng" dirty="0"/>
              <a:t> </a:t>
            </a:r>
            <a:r>
              <a:rPr lang="de-CH" sz="2800" u="sng" dirty="0" err="1"/>
              <a:t>underlying</a:t>
            </a:r>
            <a:r>
              <a:rPr lang="de-CH" sz="2800" u="sng" dirty="0"/>
              <a:t> </a:t>
            </a:r>
            <a:r>
              <a:rPr lang="de-CH" sz="2800" u="sng" dirty="0" err="1"/>
              <a:t>objects</a:t>
            </a:r>
            <a:endParaRPr lang="de-CH" sz="2800" u="sng" dirty="0"/>
          </a:p>
        </p:txBody>
      </p:sp>
      <p:sp>
        <p:nvSpPr>
          <p:cNvPr id="12" name="Rechteck 11">
            <a:extLst>
              <a:ext uri="{FF2B5EF4-FFF2-40B4-BE49-F238E27FC236}">
                <a16:creationId xmlns:a16="http://schemas.microsoft.com/office/drawing/2014/main" id="{6786F054-00D0-41D5-924D-AF998CBD145D}"/>
              </a:ext>
            </a:extLst>
          </p:cNvPr>
          <p:cNvSpPr/>
          <p:nvPr/>
        </p:nvSpPr>
        <p:spPr>
          <a:xfrm>
            <a:off x="838200" y="5130523"/>
            <a:ext cx="3516668" cy="523220"/>
          </a:xfrm>
          <a:prstGeom prst="rect">
            <a:avLst/>
          </a:prstGeom>
        </p:spPr>
        <p:txBody>
          <a:bodyPr wrap="none">
            <a:spAutoFit/>
          </a:bodyPr>
          <a:lstStyle/>
          <a:p>
            <a:r>
              <a:rPr lang="de-CH" sz="2800" u="sng" dirty="0"/>
              <a:t>Fundamental Problem:</a:t>
            </a:r>
          </a:p>
        </p:txBody>
      </p:sp>
      <p:pic>
        <p:nvPicPr>
          <p:cNvPr id="13" name="Grafik 12">
            <a:extLst>
              <a:ext uri="{FF2B5EF4-FFF2-40B4-BE49-F238E27FC236}">
                <a16:creationId xmlns:a16="http://schemas.microsoft.com/office/drawing/2014/main" id="{2E3E7D1F-B45B-41C9-8A74-1339DFB51B4A}"/>
              </a:ext>
            </a:extLst>
          </p:cNvPr>
          <p:cNvPicPr>
            <a:picLocks noChangeAspect="1"/>
          </p:cNvPicPr>
          <p:nvPr/>
        </p:nvPicPr>
        <p:blipFill rotWithShape="1">
          <a:blip r:embed="rId3"/>
          <a:srcRect l="78009" t="33403" b="34392"/>
          <a:stretch/>
        </p:blipFill>
        <p:spPr>
          <a:xfrm>
            <a:off x="7086740" y="2342935"/>
            <a:ext cx="2203115" cy="2066678"/>
          </a:xfrm>
          <a:prstGeom prst="rect">
            <a:avLst/>
          </a:prstGeom>
        </p:spPr>
      </p:pic>
    </p:spTree>
    <p:extLst>
      <p:ext uri="{BB962C8B-B14F-4D97-AF65-F5344CB8AC3E}">
        <p14:creationId xmlns:p14="http://schemas.microsoft.com/office/powerpoint/2010/main" val="10751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828798-1C31-45CC-9D75-E8E102D20515}"/>
              </a:ext>
            </a:extLst>
          </p:cNvPr>
          <p:cNvSpPr>
            <a:spLocks noGrp="1"/>
          </p:cNvSpPr>
          <p:nvPr>
            <p:ph type="title"/>
          </p:nvPr>
        </p:nvSpPr>
        <p:spPr/>
        <p:txBody>
          <a:bodyPr/>
          <a:lstStyle/>
          <a:p>
            <a:r>
              <a:rPr lang="de-CH" dirty="0" err="1"/>
              <a:t>What</a:t>
            </a:r>
            <a:r>
              <a:rPr lang="de-CH" dirty="0"/>
              <a:t> </a:t>
            </a:r>
            <a:r>
              <a:rPr lang="de-CH" dirty="0" err="1"/>
              <a:t>should</a:t>
            </a:r>
            <a:r>
              <a:rPr lang="de-CH" dirty="0"/>
              <a:t> a </a:t>
            </a:r>
            <a:r>
              <a:rPr lang="de-CH" dirty="0" err="1"/>
              <a:t>good</a:t>
            </a:r>
            <a:r>
              <a:rPr lang="de-CH" dirty="0"/>
              <a:t> </a:t>
            </a:r>
            <a:r>
              <a:rPr lang="de-CH" dirty="0" err="1"/>
              <a:t>similarity</a:t>
            </a:r>
            <a:r>
              <a:rPr lang="de-CH" dirty="0"/>
              <a:t> </a:t>
            </a:r>
            <a:r>
              <a:rPr lang="de-CH" dirty="0" err="1"/>
              <a:t>metric</a:t>
            </a:r>
            <a:r>
              <a:rPr lang="de-CH" dirty="0"/>
              <a:t> do?</a:t>
            </a:r>
          </a:p>
        </p:txBody>
      </p:sp>
      <p:sp>
        <p:nvSpPr>
          <p:cNvPr id="5" name="Textplatzhalter 4">
            <a:extLst>
              <a:ext uri="{FF2B5EF4-FFF2-40B4-BE49-F238E27FC236}">
                <a16:creationId xmlns:a16="http://schemas.microsoft.com/office/drawing/2014/main" id="{EBB178B1-761A-4341-9518-1D4FBAB2C8D6}"/>
              </a:ext>
            </a:extLst>
          </p:cNvPr>
          <p:cNvSpPr>
            <a:spLocks noGrp="1"/>
          </p:cNvSpPr>
          <p:nvPr>
            <p:ph type="body" idx="1"/>
          </p:nvPr>
        </p:nvSpPr>
        <p:spPr>
          <a:xfrm>
            <a:off x="3086601" y="1958438"/>
            <a:ext cx="6577352" cy="823912"/>
          </a:xfrm>
        </p:spPr>
        <p:txBody>
          <a:bodyPr>
            <a:noAutofit/>
          </a:bodyPr>
          <a:lstStyle/>
          <a:p>
            <a:r>
              <a:rPr lang="de-CH" sz="2800" b="1" dirty="0">
                <a:solidFill>
                  <a:schemeClr val="tx1"/>
                </a:solidFill>
              </a:rPr>
              <a:t>The </a:t>
            </a:r>
            <a:r>
              <a:rPr lang="de-CH" sz="2800" b="1" dirty="0" err="1">
                <a:solidFill>
                  <a:schemeClr val="tx1"/>
                </a:solidFill>
              </a:rPr>
              <a:t>metric</a:t>
            </a:r>
            <a:r>
              <a:rPr lang="de-CH" sz="2800" b="1" dirty="0">
                <a:solidFill>
                  <a:schemeClr val="tx1"/>
                </a:solidFill>
              </a:rPr>
              <a:t> </a:t>
            </a:r>
            <a:r>
              <a:rPr lang="de-CH" sz="2800" b="1" dirty="0" err="1">
                <a:solidFill>
                  <a:schemeClr val="tx1"/>
                </a:solidFill>
              </a:rPr>
              <a:t>should</a:t>
            </a:r>
            <a:r>
              <a:rPr lang="de-CH" sz="2800" b="1" dirty="0">
                <a:solidFill>
                  <a:schemeClr val="tx1"/>
                </a:solidFill>
              </a:rPr>
              <a:t> </a:t>
            </a:r>
            <a:r>
              <a:rPr lang="de-CH" sz="2800" b="1" dirty="0" err="1">
                <a:solidFill>
                  <a:schemeClr val="tx1"/>
                </a:solidFill>
              </a:rPr>
              <a:t>have</a:t>
            </a:r>
            <a:r>
              <a:rPr lang="de-CH" sz="2800" b="1" dirty="0">
                <a:solidFill>
                  <a:schemeClr val="tx1"/>
                </a:solidFill>
              </a:rPr>
              <a:t> a high </a:t>
            </a:r>
            <a:r>
              <a:rPr lang="de-CH" sz="2800" b="1" dirty="0" err="1">
                <a:solidFill>
                  <a:schemeClr val="tx1"/>
                </a:solidFill>
              </a:rPr>
              <a:t>value</a:t>
            </a:r>
            <a:r>
              <a:rPr lang="de-CH" sz="2800" b="1" dirty="0">
                <a:solidFill>
                  <a:schemeClr val="tx1"/>
                </a:solidFill>
              </a:rPr>
              <a:t>, </a:t>
            </a:r>
            <a:r>
              <a:rPr lang="de-CH" sz="2800" b="1" dirty="0" err="1">
                <a:solidFill>
                  <a:schemeClr val="tx1"/>
                </a:solidFill>
              </a:rPr>
              <a:t>if</a:t>
            </a:r>
            <a:endParaRPr lang="de-CH" sz="2800" b="1" dirty="0">
              <a:solidFill>
                <a:schemeClr val="tx1"/>
              </a:solidFill>
            </a:endParaRPr>
          </a:p>
          <a:p>
            <a:endParaRPr lang="de-CH" sz="2800" dirty="0"/>
          </a:p>
        </p:txBody>
      </p:sp>
      <p:sp>
        <p:nvSpPr>
          <p:cNvPr id="3" name="Inhaltsplatzhalter 2">
            <a:extLst>
              <a:ext uri="{FF2B5EF4-FFF2-40B4-BE49-F238E27FC236}">
                <a16:creationId xmlns:a16="http://schemas.microsoft.com/office/drawing/2014/main" id="{AB88B195-1DD0-4AC1-857D-68C3BB8471D6}"/>
              </a:ext>
            </a:extLst>
          </p:cNvPr>
          <p:cNvSpPr>
            <a:spLocks noGrp="1"/>
          </p:cNvSpPr>
          <p:nvPr>
            <p:ph sz="half" idx="2"/>
          </p:nvPr>
        </p:nvSpPr>
        <p:spPr>
          <a:xfrm>
            <a:off x="839788" y="2505075"/>
            <a:ext cx="4694245" cy="3684588"/>
          </a:xfrm>
        </p:spPr>
        <p:txBody>
          <a:bodyPr>
            <a:normAutofit/>
          </a:bodyPr>
          <a:lstStyle/>
          <a:p>
            <a:pPr marL="0" indent="0">
              <a:buNone/>
            </a:pPr>
            <a:r>
              <a:rPr lang="de-CH" dirty="0"/>
              <a:t>A human </a:t>
            </a:r>
            <a:r>
              <a:rPr lang="de-CH" dirty="0" err="1"/>
              <a:t>observer</a:t>
            </a:r>
            <a:r>
              <a:rPr lang="de-CH" dirty="0"/>
              <a:t> </a:t>
            </a:r>
            <a:r>
              <a:rPr lang="de-CH" dirty="0" err="1"/>
              <a:t>extracts</a:t>
            </a:r>
            <a:r>
              <a:rPr lang="de-CH" dirty="0"/>
              <a:t> </a:t>
            </a:r>
            <a:r>
              <a:rPr lang="de-CH" dirty="0" err="1"/>
              <a:t>the</a:t>
            </a:r>
            <a:r>
              <a:rPr lang="de-CH" dirty="0"/>
              <a:t> same </a:t>
            </a:r>
            <a:r>
              <a:rPr lang="de-CH" dirty="0" err="1"/>
              <a:t>object</a:t>
            </a:r>
            <a:r>
              <a:rPr lang="de-CH" dirty="0"/>
              <a:t> </a:t>
            </a:r>
            <a:r>
              <a:rPr lang="de-CH" dirty="0" err="1"/>
              <a:t>from</a:t>
            </a:r>
            <a:r>
              <a:rPr lang="de-CH" dirty="0"/>
              <a:t> </a:t>
            </a:r>
            <a:r>
              <a:rPr lang="de-CH" dirty="0" err="1"/>
              <a:t>the</a:t>
            </a:r>
            <a:r>
              <a:rPr lang="de-CH" dirty="0"/>
              <a:t> </a:t>
            </a:r>
            <a:r>
              <a:rPr lang="de-CH" dirty="0" err="1"/>
              <a:t>two</a:t>
            </a:r>
            <a:r>
              <a:rPr lang="de-CH" dirty="0"/>
              <a:t> </a:t>
            </a:r>
            <a:r>
              <a:rPr lang="de-CH" dirty="0" err="1"/>
              <a:t>images</a:t>
            </a:r>
            <a:endParaRPr lang="de-CH" dirty="0"/>
          </a:p>
          <a:p>
            <a:pPr marL="0" indent="0">
              <a:buNone/>
            </a:pPr>
            <a:endParaRPr lang="de-CH" dirty="0"/>
          </a:p>
          <a:p>
            <a:pPr marL="0" indent="0">
              <a:buNone/>
            </a:pPr>
            <a:endParaRPr lang="de-CH" dirty="0"/>
          </a:p>
          <a:p>
            <a:r>
              <a:rPr lang="de-CH" dirty="0"/>
              <a:t>Find </a:t>
            </a:r>
            <a:r>
              <a:rPr lang="de-CH" dirty="0" err="1"/>
              <a:t>the</a:t>
            </a:r>
            <a:r>
              <a:rPr lang="de-CH" dirty="0"/>
              <a:t> </a:t>
            </a:r>
            <a:r>
              <a:rPr lang="de-CH" dirty="0" err="1"/>
              <a:t>underlying</a:t>
            </a:r>
            <a:r>
              <a:rPr lang="de-CH" dirty="0"/>
              <a:t> </a:t>
            </a:r>
            <a:r>
              <a:rPr lang="de-CH" dirty="0" err="1"/>
              <a:t>object</a:t>
            </a:r>
            <a:r>
              <a:rPr lang="de-CH" dirty="0"/>
              <a:t> </a:t>
            </a:r>
            <a:r>
              <a:rPr lang="de-CH" dirty="0" err="1"/>
              <a:t>of</a:t>
            </a:r>
            <a:r>
              <a:rPr lang="de-CH" dirty="0"/>
              <a:t> </a:t>
            </a:r>
            <a:r>
              <a:rPr lang="de-CH" dirty="0" err="1"/>
              <a:t>the</a:t>
            </a:r>
            <a:r>
              <a:rPr lang="de-CH" dirty="0"/>
              <a:t> </a:t>
            </a:r>
            <a:r>
              <a:rPr lang="de-CH" dirty="0" err="1"/>
              <a:t>image</a:t>
            </a:r>
            <a:r>
              <a:rPr lang="de-CH" dirty="0"/>
              <a:t> </a:t>
            </a:r>
            <a:r>
              <a:rPr lang="de-CH" dirty="0" err="1"/>
              <a:t>first</a:t>
            </a:r>
            <a:endParaRPr lang="de-CH" dirty="0"/>
          </a:p>
          <a:p>
            <a:r>
              <a:rPr lang="de-CH" dirty="0"/>
              <a:t>Need clever </a:t>
            </a:r>
            <a:r>
              <a:rPr lang="de-CH" dirty="0" err="1"/>
              <a:t>algorithms</a:t>
            </a:r>
            <a:endParaRPr lang="de-CH" dirty="0"/>
          </a:p>
          <a:p>
            <a:r>
              <a:rPr lang="de-CH" dirty="0"/>
              <a:t>Not </a:t>
            </a:r>
            <a:r>
              <a:rPr lang="de-CH" dirty="0" err="1"/>
              <a:t>done</a:t>
            </a:r>
            <a:r>
              <a:rPr lang="de-CH" dirty="0"/>
              <a:t> in </a:t>
            </a:r>
            <a:r>
              <a:rPr lang="de-CH" dirty="0" err="1"/>
              <a:t>this</a:t>
            </a:r>
            <a:r>
              <a:rPr lang="de-CH" dirty="0"/>
              <a:t> </a:t>
            </a:r>
            <a:r>
              <a:rPr lang="de-CH" dirty="0" err="1"/>
              <a:t>project</a:t>
            </a:r>
            <a:endParaRPr lang="de-CH" dirty="0"/>
          </a:p>
        </p:txBody>
      </p:sp>
      <p:sp>
        <p:nvSpPr>
          <p:cNvPr id="7" name="Inhaltsplatzhalter 6">
            <a:extLst>
              <a:ext uri="{FF2B5EF4-FFF2-40B4-BE49-F238E27FC236}">
                <a16:creationId xmlns:a16="http://schemas.microsoft.com/office/drawing/2014/main" id="{231DE25F-A8C1-4B5A-87F3-1D4F94390323}"/>
              </a:ext>
            </a:extLst>
          </p:cNvPr>
          <p:cNvSpPr>
            <a:spLocks noGrp="1"/>
          </p:cNvSpPr>
          <p:nvPr>
            <p:ph sz="quarter" idx="4"/>
          </p:nvPr>
        </p:nvSpPr>
        <p:spPr>
          <a:xfrm>
            <a:off x="6816078" y="2556939"/>
            <a:ext cx="4754880" cy="3341572"/>
          </a:xfrm>
        </p:spPr>
        <p:txBody>
          <a:bodyPr>
            <a:normAutofit/>
          </a:bodyPr>
          <a:lstStyle/>
          <a:p>
            <a:pPr marL="0" indent="0">
              <a:buNone/>
            </a:pPr>
            <a:r>
              <a:rPr lang="de-CH" dirty="0"/>
              <a:t>The </a:t>
            </a:r>
            <a:r>
              <a:rPr lang="de-CH" dirty="0" err="1"/>
              <a:t>data</a:t>
            </a:r>
            <a:r>
              <a:rPr lang="de-CH" dirty="0"/>
              <a:t> </a:t>
            </a:r>
            <a:r>
              <a:rPr lang="de-CH" dirty="0" err="1"/>
              <a:t>of</a:t>
            </a:r>
            <a:r>
              <a:rPr lang="de-CH" dirty="0"/>
              <a:t> </a:t>
            </a:r>
            <a:r>
              <a:rPr lang="de-CH" dirty="0" err="1"/>
              <a:t>the</a:t>
            </a:r>
            <a:r>
              <a:rPr lang="de-CH" dirty="0"/>
              <a:t> </a:t>
            </a:r>
            <a:r>
              <a:rPr lang="de-CH" dirty="0" err="1"/>
              <a:t>images</a:t>
            </a:r>
            <a:r>
              <a:rPr lang="de-CH" dirty="0"/>
              <a:t> </a:t>
            </a:r>
            <a:r>
              <a:rPr lang="de-CH" dirty="0" err="1"/>
              <a:t>itself</a:t>
            </a:r>
            <a:r>
              <a:rPr lang="de-CH" dirty="0"/>
              <a:t> </a:t>
            </a:r>
            <a:r>
              <a:rPr lang="de-CH" dirty="0" err="1"/>
              <a:t>are</a:t>
            </a:r>
            <a:r>
              <a:rPr lang="de-CH" dirty="0"/>
              <a:t> «</a:t>
            </a:r>
            <a:r>
              <a:rPr lang="de-CH" dirty="0" err="1"/>
              <a:t>similar</a:t>
            </a:r>
            <a:r>
              <a:rPr lang="de-CH" dirty="0"/>
              <a:t>» </a:t>
            </a:r>
            <a:br>
              <a:rPr lang="de-CH" dirty="0"/>
            </a:br>
            <a:endParaRPr lang="de-CH" dirty="0"/>
          </a:p>
          <a:p>
            <a:pPr marL="0" indent="0">
              <a:buNone/>
            </a:pPr>
            <a:endParaRPr lang="de-CH" dirty="0"/>
          </a:p>
          <a:p>
            <a:r>
              <a:rPr lang="de-CH" dirty="0" err="1"/>
              <a:t>Treat</a:t>
            </a:r>
            <a:r>
              <a:rPr lang="de-CH" dirty="0"/>
              <a:t> </a:t>
            </a:r>
            <a:r>
              <a:rPr lang="de-CH" dirty="0" err="1"/>
              <a:t>image</a:t>
            </a:r>
            <a:r>
              <a:rPr lang="de-CH" dirty="0"/>
              <a:t> </a:t>
            </a:r>
            <a:r>
              <a:rPr lang="de-CH" dirty="0" err="1"/>
              <a:t>as</a:t>
            </a:r>
            <a:r>
              <a:rPr lang="de-CH" dirty="0"/>
              <a:t> «</a:t>
            </a:r>
            <a:r>
              <a:rPr lang="de-CH" dirty="0" err="1"/>
              <a:t>arbitrary</a:t>
            </a:r>
            <a:r>
              <a:rPr lang="de-CH" dirty="0"/>
              <a:t> </a:t>
            </a:r>
            <a:r>
              <a:rPr lang="de-CH" dirty="0" err="1"/>
              <a:t>pile</a:t>
            </a:r>
            <a:r>
              <a:rPr lang="de-CH" dirty="0"/>
              <a:t> </a:t>
            </a:r>
            <a:r>
              <a:rPr lang="de-CH" dirty="0" err="1"/>
              <a:t>of</a:t>
            </a:r>
            <a:r>
              <a:rPr lang="de-CH" dirty="0"/>
              <a:t> </a:t>
            </a:r>
            <a:r>
              <a:rPr lang="de-CH" dirty="0" err="1"/>
              <a:t>data</a:t>
            </a:r>
            <a:r>
              <a:rPr lang="de-CH" dirty="0"/>
              <a:t>»</a:t>
            </a:r>
          </a:p>
          <a:p>
            <a:r>
              <a:rPr lang="de-CH" dirty="0"/>
              <a:t>Can </a:t>
            </a:r>
            <a:r>
              <a:rPr lang="de-CH" dirty="0" err="1"/>
              <a:t>use</a:t>
            </a:r>
            <a:r>
              <a:rPr lang="de-CH" dirty="0"/>
              <a:t> simple </a:t>
            </a:r>
            <a:r>
              <a:rPr lang="de-CH" dirty="0" err="1"/>
              <a:t>metrices</a:t>
            </a:r>
            <a:endParaRPr lang="de-CH" dirty="0"/>
          </a:p>
          <a:p>
            <a:r>
              <a:rPr lang="de-CH" dirty="0" err="1"/>
              <a:t>Done</a:t>
            </a:r>
            <a:r>
              <a:rPr lang="de-CH" dirty="0"/>
              <a:t> in </a:t>
            </a:r>
            <a:r>
              <a:rPr lang="de-CH" dirty="0" err="1"/>
              <a:t>this</a:t>
            </a:r>
            <a:r>
              <a:rPr lang="de-CH" dirty="0"/>
              <a:t> </a:t>
            </a:r>
            <a:r>
              <a:rPr lang="de-CH" dirty="0" err="1"/>
              <a:t>project</a:t>
            </a:r>
            <a:endParaRPr lang="de-CH" dirty="0"/>
          </a:p>
        </p:txBody>
      </p:sp>
      <p:sp>
        <p:nvSpPr>
          <p:cNvPr id="8" name="Textfeld 7">
            <a:extLst>
              <a:ext uri="{FF2B5EF4-FFF2-40B4-BE49-F238E27FC236}">
                <a16:creationId xmlns:a16="http://schemas.microsoft.com/office/drawing/2014/main" id="{9EF74683-C46E-4AE3-B169-2641F637E05C}"/>
              </a:ext>
            </a:extLst>
          </p:cNvPr>
          <p:cNvSpPr txBox="1"/>
          <p:nvPr/>
        </p:nvSpPr>
        <p:spPr>
          <a:xfrm>
            <a:off x="5224331" y="3029240"/>
            <a:ext cx="766557" cy="461665"/>
          </a:xfrm>
          <a:prstGeom prst="rect">
            <a:avLst/>
          </a:prstGeom>
          <a:noFill/>
        </p:spPr>
        <p:txBody>
          <a:bodyPr wrap="none" rtlCol="0">
            <a:spAutoFit/>
          </a:bodyPr>
          <a:lstStyle/>
          <a:p>
            <a:r>
              <a:rPr lang="de-CH" sz="2400" b="1" dirty="0"/>
              <a:t>AND</a:t>
            </a:r>
          </a:p>
        </p:txBody>
      </p:sp>
    </p:spTree>
    <p:extLst>
      <p:ext uri="{BB962C8B-B14F-4D97-AF65-F5344CB8AC3E}">
        <p14:creationId xmlns:p14="http://schemas.microsoft.com/office/powerpoint/2010/main" val="405650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E3DA486-979E-4D9F-B9F2-C7427F4E2067}"/>
              </a:ext>
            </a:extLst>
          </p:cNvPr>
          <p:cNvSpPr>
            <a:spLocks noGrp="1"/>
          </p:cNvSpPr>
          <p:nvPr>
            <p:ph type="title"/>
          </p:nvPr>
        </p:nvSpPr>
        <p:spPr>
          <a:xfrm>
            <a:off x="838200" y="365125"/>
            <a:ext cx="10515600" cy="1325563"/>
          </a:xfrm>
        </p:spPr>
        <p:txBody>
          <a:bodyPr/>
          <a:lstStyle/>
          <a:p>
            <a:r>
              <a:rPr lang="de-CH" dirty="0" err="1"/>
              <a:t>Measuring</a:t>
            </a:r>
            <a:r>
              <a:rPr lang="de-CH" dirty="0"/>
              <a:t> </a:t>
            </a:r>
            <a:r>
              <a:rPr lang="de-CH" dirty="0" err="1"/>
              <a:t>difference</a:t>
            </a:r>
            <a:r>
              <a:rPr lang="de-CH" dirty="0"/>
              <a:t> (</a:t>
            </a:r>
            <a:r>
              <a:rPr lang="de-CH" dirty="0" err="1"/>
              <a:t>distance</a:t>
            </a:r>
            <a:r>
              <a:rPr lang="de-CH" dirty="0"/>
              <a:t>)</a:t>
            </a:r>
          </a:p>
        </p:txBody>
      </p:sp>
      <p:graphicFrame>
        <p:nvGraphicFramePr>
          <p:cNvPr id="8" name="Tabelle 8">
            <a:extLst>
              <a:ext uri="{FF2B5EF4-FFF2-40B4-BE49-F238E27FC236}">
                <a16:creationId xmlns:a16="http://schemas.microsoft.com/office/drawing/2014/main" id="{D0D9043C-E4C0-4D4D-85DB-68568E1A1753}"/>
              </a:ext>
            </a:extLst>
          </p:cNvPr>
          <p:cNvGraphicFramePr>
            <a:graphicFrameLocks noGrp="1"/>
          </p:cNvGraphicFramePr>
          <p:nvPr/>
        </p:nvGraphicFramePr>
        <p:xfrm>
          <a:off x="932078" y="2723077"/>
          <a:ext cx="1054296" cy="1112520"/>
        </p:xfrm>
        <a:graphic>
          <a:graphicData uri="http://schemas.openxmlformats.org/drawingml/2006/table">
            <a:tbl>
              <a:tblPr firstRow="1" bandRow="1">
                <a:tableStyleId>{5940675A-B579-460E-94D1-54222C63F5DA}</a:tableStyleId>
              </a:tblPr>
              <a:tblGrid>
                <a:gridCol w="351432">
                  <a:extLst>
                    <a:ext uri="{9D8B030D-6E8A-4147-A177-3AD203B41FA5}">
                      <a16:colId xmlns:a16="http://schemas.microsoft.com/office/drawing/2014/main" val="1283083365"/>
                    </a:ext>
                  </a:extLst>
                </a:gridCol>
                <a:gridCol w="351432">
                  <a:extLst>
                    <a:ext uri="{9D8B030D-6E8A-4147-A177-3AD203B41FA5}">
                      <a16:colId xmlns:a16="http://schemas.microsoft.com/office/drawing/2014/main" val="2397308501"/>
                    </a:ext>
                  </a:extLst>
                </a:gridCol>
                <a:gridCol w="351432">
                  <a:extLst>
                    <a:ext uri="{9D8B030D-6E8A-4147-A177-3AD203B41FA5}">
                      <a16:colId xmlns:a16="http://schemas.microsoft.com/office/drawing/2014/main" val="498892502"/>
                    </a:ext>
                  </a:extLst>
                </a:gridCol>
              </a:tblGrid>
              <a:tr h="370840">
                <a:tc>
                  <a:txBody>
                    <a:bodyPr/>
                    <a:lstStyle/>
                    <a:p>
                      <a:endParaRPr lang="de-CH">
                        <a:highlight>
                          <a:srgbClr val="FFFF00"/>
                        </a:highlight>
                      </a:endParaRPr>
                    </a:p>
                  </a:txBody>
                  <a:tcPr>
                    <a:solidFill>
                      <a:srgbClr val="FF0000"/>
                    </a:solidFill>
                  </a:tcPr>
                </a:tc>
                <a:tc>
                  <a:txBody>
                    <a:bodyPr/>
                    <a:lstStyle/>
                    <a:p>
                      <a:endParaRPr lang="de-CH" dirty="0"/>
                    </a:p>
                  </a:txBody>
                  <a:tcPr>
                    <a:solidFill>
                      <a:schemeClr val="accent6">
                        <a:lumMod val="40000"/>
                        <a:lumOff val="60000"/>
                      </a:schemeClr>
                    </a:solidFill>
                  </a:tcPr>
                </a:tc>
                <a:tc>
                  <a:txBody>
                    <a:bodyPr/>
                    <a:lstStyle/>
                    <a:p>
                      <a:endParaRPr lang="de-CH" dirty="0"/>
                    </a:p>
                  </a:txBody>
                  <a:tcPr>
                    <a:solidFill>
                      <a:schemeClr val="accent4">
                        <a:lumMod val="60000"/>
                        <a:lumOff val="40000"/>
                      </a:schemeClr>
                    </a:solidFill>
                  </a:tcPr>
                </a:tc>
                <a:extLst>
                  <a:ext uri="{0D108BD9-81ED-4DB2-BD59-A6C34878D82A}">
                    <a16:rowId xmlns:a16="http://schemas.microsoft.com/office/drawing/2014/main" val="2488082630"/>
                  </a:ext>
                </a:extLst>
              </a:tr>
              <a:tr h="370840">
                <a:tc>
                  <a:txBody>
                    <a:bodyPr/>
                    <a:lstStyle/>
                    <a:p>
                      <a:endParaRPr lang="de-CH" dirty="0">
                        <a:highlight>
                          <a:srgbClr val="FFFF00"/>
                        </a:highlight>
                      </a:endParaRPr>
                    </a:p>
                  </a:txBody>
                  <a:tcPr>
                    <a:solidFill>
                      <a:srgbClr val="FF0000"/>
                    </a:solidFill>
                  </a:tcPr>
                </a:tc>
                <a:tc>
                  <a:txBody>
                    <a:bodyPr/>
                    <a:lstStyle/>
                    <a:p>
                      <a:endParaRPr lang="de-CH"/>
                    </a:p>
                  </a:txBody>
                  <a:tcPr>
                    <a:solidFill>
                      <a:schemeClr val="accent6">
                        <a:lumMod val="40000"/>
                        <a:lumOff val="60000"/>
                      </a:schemeClr>
                    </a:solidFill>
                  </a:tcPr>
                </a:tc>
                <a:tc>
                  <a:txBody>
                    <a:bodyPr/>
                    <a:lstStyle/>
                    <a:p>
                      <a:endParaRPr lang="de-CH" dirty="0"/>
                    </a:p>
                  </a:txBody>
                  <a:tcPr>
                    <a:solidFill>
                      <a:schemeClr val="accent4">
                        <a:lumMod val="60000"/>
                        <a:lumOff val="40000"/>
                      </a:schemeClr>
                    </a:solidFill>
                  </a:tcPr>
                </a:tc>
                <a:extLst>
                  <a:ext uri="{0D108BD9-81ED-4DB2-BD59-A6C34878D82A}">
                    <a16:rowId xmlns:a16="http://schemas.microsoft.com/office/drawing/2014/main" val="2338321644"/>
                  </a:ext>
                </a:extLst>
              </a:tr>
              <a:tr h="370840">
                <a:tc>
                  <a:txBody>
                    <a:bodyPr/>
                    <a:lstStyle/>
                    <a:p>
                      <a:endParaRPr lang="de-CH" dirty="0">
                        <a:highlight>
                          <a:srgbClr val="FFFF00"/>
                        </a:highlight>
                      </a:endParaRPr>
                    </a:p>
                  </a:txBody>
                  <a:tcPr>
                    <a:solidFill>
                      <a:srgbClr val="FF0000"/>
                    </a:solidFill>
                  </a:tcPr>
                </a:tc>
                <a:tc>
                  <a:txBody>
                    <a:bodyPr/>
                    <a:lstStyle/>
                    <a:p>
                      <a:endParaRPr lang="de-CH" dirty="0"/>
                    </a:p>
                  </a:txBody>
                  <a:tcPr>
                    <a:solidFill>
                      <a:schemeClr val="accent6">
                        <a:lumMod val="40000"/>
                        <a:lumOff val="60000"/>
                      </a:schemeClr>
                    </a:solidFill>
                  </a:tcPr>
                </a:tc>
                <a:tc>
                  <a:txBody>
                    <a:bodyPr/>
                    <a:lstStyle/>
                    <a:p>
                      <a:endParaRPr lang="de-CH" dirty="0"/>
                    </a:p>
                  </a:txBody>
                  <a:tcPr>
                    <a:solidFill>
                      <a:schemeClr val="accent4">
                        <a:lumMod val="60000"/>
                        <a:lumOff val="40000"/>
                      </a:schemeClr>
                    </a:solidFill>
                  </a:tcPr>
                </a:tc>
                <a:extLst>
                  <a:ext uri="{0D108BD9-81ED-4DB2-BD59-A6C34878D82A}">
                    <a16:rowId xmlns:a16="http://schemas.microsoft.com/office/drawing/2014/main" val="48011037"/>
                  </a:ext>
                </a:extLst>
              </a:tr>
            </a:tbl>
          </a:graphicData>
        </a:graphic>
      </p:graphicFrame>
      <p:sp>
        <p:nvSpPr>
          <p:cNvPr id="10" name="Pfeil: nach rechts 9">
            <a:extLst>
              <a:ext uri="{FF2B5EF4-FFF2-40B4-BE49-F238E27FC236}">
                <a16:creationId xmlns:a16="http://schemas.microsoft.com/office/drawing/2014/main" id="{D6650B2D-7F90-49AC-A3FA-6000BD5DAE48}"/>
              </a:ext>
            </a:extLst>
          </p:cNvPr>
          <p:cNvSpPr/>
          <p:nvPr/>
        </p:nvSpPr>
        <p:spPr>
          <a:xfrm>
            <a:off x="2514600" y="3037021"/>
            <a:ext cx="978408" cy="4846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hteck 17">
            <a:extLst>
              <a:ext uri="{FF2B5EF4-FFF2-40B4-BE49-F238E27FC236}">
                <a16:creationId xmlns:a16="http://schemas.microsoft.com/office/drawing/2014/main" id="{0C9C6FF1-E06F-4E98-A355-68E546AA713D}"/>
              </a:ext>
            </a:extLst>
          </p:cNvPr>
          <p:cNvSpPr/>
          <p:nvPr/>
        </p:nvSpPr>
        <p:spPr>
          <a:xfrm>
            <a:off x="4014500" y="2723077"/>
            <a:ext cx="185738" cy="3780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hteck 18">
            <a:extLst>
              <a:ext uri="{FF2B5EF4-FFF2-40B4-BE49-F238E27FC236}">
                <a16:creationId xmlns:a16="http://schemas.microsoft.com/office/drawing/2014/main" id="{BD029252-9AAE-4C98-AB65-426101DEEFB0}"/>
              </a:ext>
            </a:extLst>
          </p:cNvPr>
          <p:cNvSpPr/>
          <p:nvPr/>
        </p:nvSpPr>
        <p:spPr>
          <a:xfrm>
            <a:off x="4014500" y="3107927"/>
            <a:ext cx="185738" cy="37806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hteck 19">
            <a:extLst>
              <a:ext uri="{FF2B5EF4-FFF2-40B4-BE49-F238E27FC236}">
                <a16:creationId xmlns:a16="http://schemas.microsoft.com/office/drawing/2014/main" id="{03AE2B85-4999-4877-929C-931D559EB9BA}"/>
              </a:ext>
            </a:extLst>
          </p:cNvPr>
          <p:cNvSpPr/>
          <p:nvPr/>
        </p:nvSpPr>
        <p:spPr>
          <a:xfrm>
            <a:off x="4014500" y="3492777"/>
            <a:ext cx="185738" cy="3780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Gerader Verbinder 21">
            <a:extLst>
              <a:ext uri="{FF2B5EF4-FFF2-40B4-BE49-F238E27FC236}">
                <a16:creationId xmlns:a16="http://schemas.microsoft.com/office/drawing/2014/main" id="{8BF43E63-EAC8-4290-9F5A-EF20BC292E0E}"/>
              </a:ext>
            </a:extLst>
          </p:cNvPr>
          <p:cNvCxnSpPr>
            <a:cxnSpLocks/>
          </p:cNvCxnSpPr>
          <p:nvPr/>
        </p:nvCxnSpPr>
        <p:spPr>
          <a:xfrm flipH="1">
            <a:off x="4014502" y="2847814"/>
            <a:ext cx="185736" cy="0"/>
          </a:xfrm>
          <a:prstGeom prst="line">
            <a:avLst/>
          </a:prstGeom>
        </p:spPr>
        <p:style>
          <a:lnRef idx="3">
            <a:schemeClr val="dk1"/>
          </a:lnRef>
          <a:fillRef idx="0">
            <a:schemeClr val="dk1"/>
          </a:fillRef>
          <a:effectRef idx="2">
            <a:schemeClr val="dk1"/>
          </a:effectRef>
          <a:fontRef idx="minor">
            <a:schemeClr val="tx1"/>
          </a:fontRef>
        </p:style>
      </p:cxnSp>
      <p:cxnSp>
        <p:nvCxnSpPr>
          <p:cNvPr id="25" name="Gerader Verbinder 24">
            <a:extLst>
              <a:ext uri="{FF2B5EF4-FFF2-40B4-BE49-F238E27FC236}">
                <a16:creationId xmlns:a16="http://schemas.microsoft.com/office/drawing/2014/main" id="{155F6112-52C4-427D-9BB3-A5D5F9C59860}"/>
              </a:ext>
            </a:extLst>
          </p:cNvPr>
          <p:cNvCxnSpPr>
            <a:cxnSpLocks/>
          </p:cNvCxnSpPr>
          <p:nvPr/>
        </p:nvCxnSpPr>
        <p:spPr>
          <a:xfrm flipH="1">
            <a:off x="4014502" y="2972830"/>
            <a:ext cx="185736" cy="0"/>
          </a:xfrm>
          <a:prstGeom prst="line">
            <a:avLst/>
          </a:prstGeom>
        </p:spPr>
        <p:style>
          <a:lnRef idx="3">
            <a:schemeClr val="dk1"/>
          </a:lnRef>
          <a:fillRef idx="0">
            <a:schemeClr val="dk1"/>
          </a:fillRef>
          <a:effectRef idx="2">
            <a:schemeClr val="dk1"/>
          </a:effectRef>
          <a:fontRef idx="minor">
            <a:schemeClr val="tx1"/>
          </a:fontRef>
        </p:style>
      </p:cxnSp>
      <p:cxnSp>
        <p:nvCxnSpPr>
          <p:cNvPr id="26" name="Gerader Verbinder 25">
            <a:extLst>
              <a:ext uri="{FF2B5EF4-FFF2-40B4-BE49-F238E27FC236}">
                <a16:creationId xmlns:a16="http://schemas.microsoft.com/office/drawing/2014/main" id="{FB9747E8-764F-4A24-8C2E-7E379BB59253}"/>
              </a:ext>
            </a:extLst>
          </p:cNvPr>
          <p:cNvCxnSpPr>
            <a:cxnSpLocks/>
          </p:cNvCxnSpPr>
          <p:nvPr/>
        </p:nvCxnSpPr>
        <p:spPr>
          <a:xfrm flipH="1">
            <a:off x="4014502" y="3231195"/>
            <a:ext cx="185736" cy="0"/>
          </a:xfrm>
          <a:prstGeom prst="line">
            <a:avLst/>
          </a:prstGeom>
        </p:spPr>
        <p:style>
          <a:lnRef idx="3">
            <a:schemeClr val="dk1"/>
          </a:lnRef>
          <a:fillRef idx="0">
            <a:schemeClr val="dk1"/>
          </a:fillRef>
          <a:effectRef idx="2">
            <a:schemeClr val="dk1"/>
          </a:effectRef>
          <a:fontRef idx="minor">
            <a:schemeClr val="tx1"/>
          </a:fontRef>
        </p:style>
      </p:cxnSp>
      <p:cxnSp>
        <p:nvCxnSpPr>
          <p:cNvPr id="27" name="Gerader Verbinder 26">
            <a:extLst>
              <a:ext uri="{FF2B5EF4-FFF2-40B4-BE49-F238E27FC236}">
                <a16:creationId xmlns:a16="http://schemas.microsoft.com/office/drawing/2014/main" id="{DA3DC327-EA86-40A6-881A-0D54F90E4660}"/>
              </a:ext>
            </a:extLst>
          </p:cNvPr>
          <p:cNvCxnSpPr>
            <a:cxnSpLocks/>
          </p:cNvCxnSpPr>
          <p:nvPr/>
        </p:nvCxnSpPr>
        <p:spPr>
          <a:xfrm flipH="1">
            <a:off x="4014502" y="3356211"/>
            <a:ext cx="185736" cy="0"/>
          </a:xfrm>
          <a:prstGeom prst="line">
            <a:avLst/>
          </a:prstGeom>
        </p:spPr>
        <p:style>
          <a:lnRef idx="3">
            <a:schemeClr val="dk1"/>
          </a:lnRef>
          <a:fillRef idx="0">
            <a:schemeClr val="dk1"/>
          </a:fillRef>
          <a:effectRef idx="2">
            <a:schemeClr val="dk1"/>
          </a:effectRef>
          <a:fontRef idx="minor">
            <a:schemeClr val="tx1"/>
          </a:fontRef>
        </p:style>
      </p:cxnSp>
      <p:cxnSp>
        <p:nvCxnSpPr>
          <p:cNvPr id="28" name="Gerader Verbinder 27">
            <a:extLst>
              <a:ext uri="{FF2B5EF4-FFF2-40B4-BE49-F238E27FC236}">
                <a16:creationId xmlns:a16="http://schemas.microsoft.com/office/drawing/2014/main" id="{F69E6EB3-7730-404A-B1E2-183DC83A04FA}"/>
              </a:ext>
            </a:extLst>
          </p:cNvPr>
          <p:cNvCxnSpPr>
            <a:cxnSpLocks/>
          </p:cNvCxnSpPr>
          <p:nvPr/>
        </p:nvCxnSpPr>
        <p:spPr>
          <a:xfrm flipH="1">
            <a:off x="4014502" y="3612475"/>
            <a:ext cx="185736" cy="0"/>
          </a:xfrm>
          <a:prstGeom prst="line">
            <a:avLst/>
          </a:prstGeom>
        </p:spPr>
        <p:style>
          <a:lnRef idx="3">
            <a:schemeClr val="dk1"/>
          </a:lnRef>
          <a:fillRef idx="0">
            <a:schemeClr val="dk1"/>
          </a:fillRef>
          <a:effectRef idx="2">
            <a:schemeClr val="dk1"/>
          </a:effectRef>
          <a:fontRef idx="minor">
            <a:schemeClr val="tx1"/>
          </a:fontRef>
        </p:style>
      </p:cxnSp>
      <p:cxnSp>
        <p:nvCxnSpPr>
          <p:cNvPr id="29" name="Gerader Verbinder 28">
            <a:extLst>
              <a:ext uri="{FF2B5EF4-FFF2-40B4-BE49-F238E27FC236}">
                <a16:creationId xmlns:a16="http://schemas.microsoft.com/office/drawing/2014/main" id="{AF0BCE05-ED80-40EE-9556-AA7985590423}"/>
              </a:ext>
            </a:extLst>
          </p:cNvPr>
          <p:cNvCxnSpPr>
            <a:cxnSpLocks/>
          </p:cNvCxnSpPr>
          <p:nvPr/>
        </p:nvCxnSpPr>
        <p:spPr>
          <a:xfrm flipH="1">
            <a:off x="4014502" y="3737491"/>
            <a:ext cx="185736" cy="0"/>
          </a:xfrm>
          <a:prstGeom prst="line">
            <a:avLst/>
          </a:prstGeom>
        </p:spPr>
        <p:style>
          <a:lnRef idx="3">
            <a:schemeClr val="dk1"/>
          </a:lnRef>
          <a:fillRef idx="0">
            <a:schemeClr val="dk1"/>
          </a:fillRef>
          <a:effectRef idx="2">
            <a:schemeClr val="dk1"/>
          </a:effectRef>
          <a:fontRef idx="minor">
            <a:schemeClr val="tx1"/>
          </a:fontRef>
        </p:style>
      </p:cxnSp>
      <p:sp>
        <p:nvSpPr>
          <p:cNvPr id="30" name="Textfeld 29">
            <a:extLst>
              <a:ext uri="{FF2B5EF4-FFF2-40B4-BE49-F238E27FC236}">
                <a16:creationId xmlns:a16="http://schemas.microsoft.com/office/drawing/2014/main" id="{55281C8C-2F12-43B6-A0FD-3C85629DD614}"/>
              </a:ext>
            </a:extLst>
          </p:cNvPr>
          <p:cNvSpPr txBox="1"/>
          <p:nvPr/>
        </p:nvSpPr>
        <p:spPr>
          <a:xfrm>
            <a:off x="821370" y="3914894"/>
            <a:ext cx="1405726" cy="646331"/>
          </a:xfrm>
          <a:prstGeom prst="rect">
            <a:avLst/>
          </a:prstGeom>
          <a:noFill/>
        </p:spPr>
        <p:txBody>
          <a:bodyPr wrap="square" rtlCol="0">
            <a:spAutoFit/>
          </a:bodyPr>
          <a:lstStyle/>
          <a:p>
            <a:r>
              <a:rPr lang="de-CH" dirty="0"/>
              <a:t>p x q </a:t>
            </a:r>
            <a:r>
              <a:rPr lang="de-CH" dirty="0" err="1"/>
              <a:t>ImageMatrix</a:t>
            </a:r>
            <a:endParaRPr lang="de-CH" dirty="0"/>
          </a:p>
        </p:txBody>
      </p:sp>
      <mc:AlternateContent xmlns:mc="http://schemas.openxmlformats.org/markup-compatibility/2006" xmlns:a14="http://schemas.microsoft.com/office/drawing/2010/main">
        <mc:Choice Requires="a14">
          <p:sp>
            <p:nvSpPr>
              <p:cNvPr id="31" name="Textfeld 30">
                <a:extLst>
                  <a:ext uri="{FF2B5EF4-FFF2-40B4-BE49-F238E27FC236}">
                    <a16:creationId xmlns:a16="http://schemas.microsoft.com/office/drawing/2014/main" id="{D93AA07F-A311-4560-BBFF-00DE237960F8}"/>
                  </a:ext>
                </a:extLst>
              </p:cNvPr>
              <p:cNvSpPr txBox="1"/>
              <p:nvPr/>
            </p:nvSpPr>
            <p:spPr>
              <a:xfrm>
                <a:off x="2990689" y="3936702"/>
                <a:ext cx="2233359" cy="369332"/>
              </a:xfrm>
              <a:prstGeom prst="rect">
                <a:avLst/>
              </a:prstGeom>
              <a:noFill/>
            </p:spPr>
            <p:txBody>
              <a:bodyPr wrap="square" rtlCol="0">
                <a:spAutoFit/>
              </a:bodyPr>
              <a:lstStyle/>
              <a:p>
                <a:r>
                  <a:rPr lang="de-CH" dirty="0" err="1"/>
                  <a:t>ImageVector</a:t>
                </a:r>
                <a:r>
                  <a:rPr lang="de-CH" dirty="0"/>
                  <a:t> </a:t>
                </a:r>
                <a14:m>
                  <m:oMath xmlns:m="http://schemas.openxmlformats.org/officeDocument/2006/math">
                    <m:r>
                      <a:rPr lang="de-CH" i="1" smtClean="0">
                        <a:latin typeface="Cambria Math" panose="02040503050406030204" pitchFamily="18" charset="0"/>
                        <a:ea typeface="Cambria Math" panose="02040503050406030204" pitchFamily="18" charset="0"/>
                      </a:rPr>
                      <m:t>∈</m:t>
                    </m:r>
                    <m:sSup>
                      <m:sSupPr>
                        <m:ctrlPr>
                          <a:rPr lang="de-CH" b="0" i="1" smtClean="0">
                            <a:latin typeface="Cambria Math" panose="02040503050406030204" pitchFamily="18" charset="0"/>
                            <a:ea typeface="Cambria Math" panose="02040503050406030204" pitchFamily="18" charset="0"/>
                          </a:rPr>
                        </m:ctrlPr>
                      </m:sSupPr>
                      <m:e>
                        <m:r>
                          <a:rPr lang="de-CH" b="0" i="1" smtClean="0">
                            <a:latin typeface="Cambria Math" panose="02040503050406030204" pitchFamily="18" charset="0"/>
                            <a:ea typeface="Cambria Math" panose="02040503050406030204" pitchFamily="18" charset="0"/>
                          </a:rPr>
                          <m:t>ℝ</m:t>
                        </m:r>
                      </m:e>
                      <m:sup>
                        <m:r>
                          <a:rPr lang="de-CH" b="0" i="1" smtClean="0">
                            <a:latin typeface="Cambria Math" panose="02040503050406030204" pitchFamily="18" charset="0"/>
                            <a:ea typeface="Cambria Math" panose="02040503050406030204" pitchFamily="18" charset="0"/>
                          </a:rPr>
                          <m:t>𝑝</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𝑞</m:t>
                        </m:r>
                      </m:sup>
                    </m:sSup>
                  </m:oMath>
                </a14:m>
                <a:endParaRPr lang="de-CH" dirty="0"/>
              </a:p>
            </p:txBody>
          </p:sp>
        </mc:Choice>
        <mc:Fallback xmlns="">
          <p:sp>
            <p:nvSpPr>
              <p:cNvPr id="31" name="Textfeld 30">
                <a:extLst>
                  <a:ext uri="{FF2B5EF4-FFF2-40B4-BE49-F238E27FC236}">
                    <a16:creationId xmlns:a16="http://schemas.microsoft.com/office/drawing/2014/main" id="{D93AA07F-A311-4560-BBFF-00DE237960F8}"/>
                  </a:ext>
                </a:extLst>
              </p:cNvPr>
              <p:cNvSpPr txBox="1">
                <a:spLocks noRot="1" noChangeAspect="1" noMove="1" noResize="1" noEditPoints="1" noAdjustHandles="1" noChangeArrowheads="1" noChangeShapeType="1" noTextEdit="1"/>
              </p:cNvSpPr>
              <p:nvPr/>
            </p:nvSpPr>
            <p:spPr>
              <a:xfrm>
                <a:off x="2990689" y="3936702"/>
                <a:ext cx="2233359" cy="369332"/>
              </a:xfrm>
              <a:prstGeom prst="rect">
                <a:avLst/>
              </a:prstGeom>
              <a:blipFill>
                <a:blip r:embed="rId2"/>
                <a:stretch>
                  <a:fillRect l="-2459" t="-10000" b="-26667"/>
                </a:stretch>
              </a:blipFill>
            </p:spPr>
            <p:txBody>
              <a:bodyPr/>
              <a:lstStyle/>
              <a:p>
                <a:r>
                  <a:rPr lang="de-CH">
                    <a:noFill/>
                  </a:rPr>
                  <a:t> </a:t>
                </a:r>
              </a:p>
            </p:txBody>
          </p:sp>
        </mc:Fallback>
      </mc:AlternateContent>
      <p:sp>
        <p:nvSpPr>
          <p:cNvPr id="32" name="Textfeld 31">
            <a:extLst>
              <a:ext uri="{FF2B5EF4-FFF2-40B4-BE49-F238E27FC236}">
                <a16:creationId xmlns:a16="http://schemas.microsoft.com/office/drawing/2014/main" id="{70AFC085-3AB6-4E56-B7A2-7C6777D7C500}"/>
              </a:ext>
            </a:extLst>
          </p:cNvPr>
          <p:cNvSpPr txBox="1"/>
          <p:nvPr/>
        </p:nvSpPr>
        <p:spPr>
          <a:xfrm>
            <a:off x="6096000" y="1638587"/>
            <a:ext cx="4639027" cy="461665"/>
          </a:xfrm>
          <a:prstGeom prst="rect">
            <a:avLst/>
          </a:prstGeom>
          <a:noFill/>
        </p:spPr>
        <p:txBody>
          <a:bodyPr wrap="none" rtlCol="0">
            <a:spAutoFit/>
          </a:bodyPr>
          <a:lstStyle/>
          <a:p>
            <a:r>
              <a:rPr lang="de-CH" sz="2400" b="1" u="sng" dirty="0"/>
              <a:t>Root </a:t>
            </a:r>
            <a:r>
              <a:rPr lang="de-CH" sz="2400" b="1" u="sng" dirty="0" err="1"/>
              <a:t>mean</a:t>
            </a:r>
            <a:r>
              <a:rPr lang="de-CH" sz="2400" b="1" u="sng" dirty="0"/>
              <a:t> </a:t>
            </a:r>
            <a:r>
              <a:rPr lang="de-CH" sz="2400" b="1" u="sng" dirty="0" err="1"/>
              <a:t>square</a:t>
            </a:r>
            <a:r>
              <a:rPr lang="de-CH" sz="2400" b="1" u="sng" dirty="0"/>
              <a:t> </a:t>
            </a:r>
            <a:r>
              <a:rPr lang="de-CH" sz="2400" b="1" u="sng" dirty="0" err="1"/>
              <a:t>deviation</a:t>
            </a:r>
            <a:r>
              <a:rPr lang="de-CH" sz="2400" b="1" u="sng" dirty="0"/>
              <a:t> (RMS)</a:t>
            </a:r>
          </a:p>
        </p:txBody>
      </p:sp>
      <p:cxnSp>
        <p:nvCxnSpPr>
          <p:cNvPr id="34" name="Gerade Verbindung mit Pfeil 33">
            <a:extLst>
              <a:ext uri="{FF2B5EF4-FFF2-40B4-BE49-F238E27FC236}">
                <a16:creationId xmlns:a16="http://schemas.microsoft.com/office/drawing/2014/main" id="{675F4694-217E-42DB-AD7C-B60B6C5A7632}"/>
              </a:ext>
            </a:extLst>
          </p:cNvPr>
          <p:cNvCxnSpPr>
            <a:cxnSpLocks/>
          </p:cNvCxnSpPr>
          <p:nvPr/>
        </p:nvCxnSpPr>
        <p:spPr>
          <a:xfrm>
            <a:off x="2548555" y="5116351"/>
            <a:ext cx="958867" cy="633615"/>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35" name="Gerade Verbindung mit Pfeil 34">
            <a:extLst>
              <a:ext uri="{FF2B5EF4-FFF2-40B4-BE49-F238E27FC236}">
                <a16:creationId xmlns:a16="http://schemas.microsoft.com/office/drawing/2014/main" id="{4B035F0B-3AB5-4EF5-A98B-580DD462B437}"/>
              </a:ext>
            </a:extLst>
          </p:cNvPr>
          <p:cNvCxnSpPr>
            <a:cxnSpLocks/>
          </p:cNvCxnSpPr>
          <p:nvPr/>
        </p:nvCxnSpPr>
        <p:spPr>
          <a:xfrm flipH="1">
            <a:off x="2140584" y="5116351"/>
            <a:ext cx="426278" cy="508599"/>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9" name="Textfeld 38">
            <a:extLst>
              <a:ext uri="{FF2B5EF4-FFF2-40B4-BE49-F238E27FC236}">
                <a16:creationId xmlns:a16="http://schemas.microsoft.com/office/drawing/2014/main" id="{AF7651EA-126C-42D0-A2AE-05D6B31CDD70}"/>
              </a:ext>
            </a:extLst>
          </p:cNvPr>
          <p:cNvSpPr txBox="1"/>
          <p:nvPr/>
        </p:nvSpPr>
        <p:spPr>
          <a:xfrm>
            <a:off x="2818292" y="4999592"/>
            <a:ext cx="1539589" cy="369332"/>
          </a:xfrm>
          <a:prstGeom prst="rect">
            <a:avLst/>
          </a:prstGeom>
          <a:noFill/>
        </p:spPr>
        <p:txBody>
          <a:bodyPr wrap="none" rtlCol="0">
            <a:spAutoFit/>
          </a:bodyPr>
          <a:lstStyle/>
          <a:p>
            <a:r>
              <a:rPr lang="de-CH" dirty="0" err="1"/>
              <a:t>ImageVector</a:t>
            </a:r>
            <a:r>
              <a:rPr lang="de-CH" dirty="0"/>
              <a:t> 2</a:t>
            </a:r>
          </a:p>
        </p:txBody>
      </p:sp>
      <p:sp>
        <p:nvSpPr>
          <p:cNvPr id="48" name="Textfeld 47">
            <a:extLst>
              <a:ext uri="{FF2B5EF4-FFF2-40B4-BE49-F238E27FC236}">
                <a16:creationId xmlns:a16="http://schemas.microsoft.com/office/drawing/2014/main" id="{4D11E0A7-4ADC-4746-A38A-5B56B487EDB2}"/>
              </a:ext>
            </a:extLst>
          </p:cNvPr>
          <p:cNvSpPr txBox="1"/>
          <p:nvPr/>
        </p:nvSpPr>
        <p:spPr>
          <a:xfrm>
            <a:off x="838200" y="4999592"/>
            <a:ext cx="1539589" cy="369332"/>
          </a:xfrm>
          <a:prstGeom prst="rect">
            <a:avLst/>
          </a:prstGeom>
          <a:noFill/>
        </p:spPr>
        <p:txBody>
          <a:bodyPr wrap="none" rtlCol="0">
            <a:spAutoFit/>
          </a:bodyPr>
          <a:lstStyle/>
          <a:p>
            <a:r>
              <a:rPr lang="de-CH" dirty="0" err="1"/>
              <a:t>ImageVector</a:t>
            </a:r>
            <a:r>
              <a:rPr lang="de-CH" dirty="0"/>
              <a:t> 1</a:t>
            </a:r>
          </a:p>
        </p:txBody>
      </p:sp>
      <p:cxnSp>
        <p:nvCxnSpPr>
          <p:cNvPr id="49" name="Gerade Verbindung mit Pfeil 48">
            <a:extLst>
              <a:ext uri="{FF2B5EF4-FFF2-40B4-BE49-F238E27FC236}">
                <a16:creationId xmlns:a16="http://schemas.microsoft.com/office/drawing/2014/main" id="{28AEAE2D-FC82-41F7-B6BE-E0B4828310DA}"/>
              </a:ext>
            </a:extLst>
          </p:cNvPr>
          <p:cNvCxnSpPr>
            <a:cxnSpLocks/>
          </p:cNvCxnSpPr>
          <p:nvPr/>
        </p:nvCxnSpPr>
        <p:spPr>
          <a:xfrm>
            <a:off x="2162853" y="5638083"/>
            <a:ext cx="1344569" cy="111883"/>
          </a:xfrm>
          <a:prstGeom prst="straightConnector1">
            <a:avLst/>
          </a:prstGeom>
          <a:ln>
            <a:tailEnd type="triangl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52" name="Textfeld 51">
            <a:extLst>
              <a:ext uri="{FF2B5EF4-FFF2-40B4-BE49-F238E27FC236}">
                <a16:creationId xmlns:a16="http://schemas.microsoft.com/office/drawing/2014/main" id="{FAF6C55E-7A8D-4124-8A98-B93B901810C2}"/>
              </a:ext>
            </a:extLst>
          </p:cNvPr>
          <p:cNvSpPr txBox="1"/>
          <p:nvPr/>
        </p:nvSpPr>
        <p:spPr>
          <a:xfrm>
            <a:off x="1837446" y="5717380"/>
            <a:ext cx="1961691" cy="369332"/>
          </a:xfrm>
          <a:prstGeom prst="rect">
            <a:avLst/>
          </a:prstGeom>
          <a:noFill/>
        </p:spPr>
        <p:txBody>
          <a:bodyPr wrap="none" rtlCol="0">
            <a:spAutoFit/>
          </a:bodyPr>
          <a:lstStyle/>
          <a:p>
            <a:r>
              <a:rPr lang="de-CH" dirty="0" err="1"/>
              <a:t>DifferenceVector</a:t>
            </a:r>
            <a:r>
              <a:rPr lang="de-CH" dirty="0"/>
              <a:t> </a:t>
            </a:r>
            <a:r>
              <a:rPr lang="de-CH" i="1" dirty="0"/>
              <a:t>D</a:t>
            </a:r>
          </a:p>
        </p:txBody>
      </p: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B2C4E1A1-7CDE-48FD-BF22-4004860A32D9}"/>
                  </a:ext>
                </a:extLst>
              </p:cNvPr>
              <p:cNvSpPr txBox="1"/>
              <p:nvPr/>
            </p:nvSpPr>
            <p:spPr>
              <a:xfrm>
                <a:off x="6011850" y="2431869"/>
                <a:ext cx="3023135" cy="7293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CH" sz="2000" i="1" smtClean="0">
                              <a:latin typeface="Cambria Math" panose="02040503050406030204" pitchFamily="18" charset="0"/>
                            </a:rPr>
                          </m:ctrlPr>
                        </m:fPr>
                        <m:num>
                          <m:r>
                            <a:rPr lang="de-CH" sz="200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ea typeface="Cambria Math" panose="02040503050406030204" pitchFamily="18" charset="0"/>
                            </a:rPr>
                            <m:t>𝐷</m:t>
                          </m:r>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m:t>
                              </m:r>
                            </m:e>
                            <m:sub>
                              <m:r>
                                <a:rPr lang="de-CH" sz="2000" b="0" i="1" smtClean="0">
                                  <a:latin typeface="Cambria Math" panose="02040503050406030204" pitchFamily="18" charset="0"/>
                                  <a:ea typeface="Cambria Math" panose="02040503050406030204" pitchFamily="18" charset="0"/>
                                </a:rPr>
                                <m:t>2</m:t>
                              </m:r>
                            </m:sub>
                          </m:sSub>
                        </m:num>
                        <m:den>
                          <m:rad>
                            <m:radPr>
                              <m:degHide m:val="on"/>
                              <m:ctrlPr>
                                <a:rPr lang="de-CH" sz="2000" i="1" smtClean="0">
                                  <a:latin typeface="Cambria Math" panose="02040503050406030204" pitchFamily="18" charset="0"/>
                                </a:rPr>
                              </m:ctrlPr>
                            </m:radPr>
                            <m:deg/>
                            <m:e>
                              <m:r>
                                <a:rPr lang="de-CH" sz="2000" b="0" i="1" smtClean="0">
                                  <a:latin typeface="Cambria Math" panose="02040503050406030204" pitchFamily="18" charset="0"/>
                                </a:rPr>
                                <m:t>𝑝</m:t>
                              </m:r>
                              <m:r>
                                <a:rPr lang="de-CH" sz="2000" b="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rPr>
                                <m:t>𝑞</m:t>
                              </m:r>
                            </m:e>
                          </m:rad>
                        </m:den>
                      </m:f>
                      <m:r>
                        <a:rPr lang="de-CH" sz="2000" b="0" i="1" smtClean="0">
                          <a:latin typeface="Cambria Math" panose="02040503050406030204" pitchFamily="18" charset="0"/>
                        </a:rPr>
                        <m:t>=</m:t>
                      </m:r>
                      <m:r>
                        <a:rPr lang="de-CH" sz="2000" b="0" i="1" smtClean="0">
                          <a:latin typeface="Cambria Math" panose="02040503050406030204" pitchFamily="18" charset="0"/>
                        </a:rPr>
                        <m:t>𝑅𝑀𝑆</m:t>
                      </m:r>
                      <m:r>
                        <a:rPr lang="de-CH" sz="2000" b="0" i="1" smtClean="0">
                          <a:latin typeface="Cambria Math" panose="02040503050406030204" pitchFamily="18" charset="0"/>
                        </a:rPr>
                        <m:t> </m:t>
                      </m:r>
                      <m:r>
                        <a:rPr lang="de-CH" sz="2000" b="0" i="1" smtClean="0">
                          <a:latin typeface="Cambria Math" panose="02040503050406030204" pitchFamily="18" charset="0"/>
                        </a:rPr>
                        <m:t>𝑑𝑒𝑣𝑖𝑎𝑡𝑖𝑜𝑛</m:t>
                      </m:r>
                    </m:oMath>
                  </m:oMathPara>
                </a14:m>
                <a:endParaRPr lang="de-CH" sz="2000" dirty="0"/>
              </a:p>
            </p:txBody>
          </p:sp>
        </mc:Choice>
        <mc:Fallback xmlns="">
          <p:sp>
            <p:nvSpPr>
              <p:cNvPr id="53" name="Textfeld 52">
                <a:extLst>
                  <a:ext uri="{FF2B5EF4-FFF2-40B4-BE49-F238E27FC236}">
                    <a16:creationId xmlns:a16="http://schemas.microsoft.com/office/drawing/2014/main" id="{B2C4E1A1-7CDE-48FD-BF22-4004860A32D9}"/>
                  </a:ext>
                </a:extLst>
              </p:cNvPr>
              <p:cNvSpPr txBox="1">
                <a:spLocks noRot="1" noChangeAspect="1" noMove="1" noResize="1" noEditPoints="1" noAdjustHandles="1" noChangeArrowheads="1" noChangeShapeType="1" noTextEdit="1"/>
              </p:cNvSpPr>
              <p:nvPr/>
            </p:nvSpPr>
            <p:spPr>
              <a:xfrm>
                <a:off x="6011850" y="2431869"/>
                <a:ext cx="3023135" cy="729302"/>
              </a:xfrm>
              <a:prstGeom prst="rect">
                <a:avLst/>
              </a:prstGeom>
              <a:blipFill>
                <a:blip r:embed="rId3"/>
                <a:stretch>
                  <a:fillRect/>
                </a:stretch>
              </a:blipFill>
            </p:spPr>
            <p:txBody>
              <a:bodyPr/>
              <a:lstStyle/>
              <a:p>
                <a:r>
                  <a:rPr lang="de-CH">
                    <a:noFill/>
                  </a:rPr>
                  <a:t> </a:t>
                </a:r>
              </a:p>
            </p:txBody>
          </p:sp>
        </mc:Fallback>
      </mc:AlternateContent>
      <p:sp>
        <p:nvSpPr>
          <p:cNvPr id="54" name="Textfeld 53">
            <a:extLst>
              <a:ext uri="{FF2B5EF4-FFF2-40B4-BE49-F238E27FC236}">
                <a16:creationId xmlns:a16="http://schemas.microsoft.com/office/drawing/2014/main" id="{6C7B142B-F24D-4CE5-912E-83FEB19331EA}"/>
              </a:ext>
            </a:extLst>
          </p:cNvPr>
          <p:cNvSpPr txBox="1"/>
          <p:nvPr/>
        </p:nvSpPr>
        <p:spPr>
          <a:xfrm>
            <a:off x="6096000" y="4019352"/>
            <a:ext cx="2349041" cy="461665"/>
          </a:xfrm>
          <a:prstGeom prst="rect">
            <a:avLst/>
          </a:prstGeom>
          <a:noFill/>
        </p:spPr>
        <p:txBody>
          <a:bodyPr wrap="none" rtlCol="0">
            <a:spAutoFit/>
          </a:bodyPr>
          <a:lstStyle/>
          <a:p>
            <a:r>
              <a:rPr lang="de-CH" sz="2400" b="1" u="sng" dirty="0"/>
              <a:t>Maximum Norm </a:t>
            </a:r>
          </a:p>
        </p:txBody>
      </p:sp>
      <mc:AlternateContent xmlns:mc="http://schemas.openxmlformats.org/markup-compatibility/2006" xmlns:a14="http://schemas.microsoft.com/office/drawing/2010/main">
        <mc:Choice Requires="a14">
          <p:sp>
            <p:nvSpPr>
              <p:cNvPr id="55" name="Textfeld 54">
                <a:extLst>
                  <a:ext uri="{FF2B5EF4-FFF2-40B4-BE49-F238E27FC236}">
                    <a16:creationId xmlns:a16="http://schemas.microsoft.com/office/drawing/2014/main" id="{5165A1DF-4DFA-4F32-B337-E0721290C7EE}"/>
                  </a:ext>
                </a:extLst>
              </p:cNvPr>
              <p:cNvSpPr txBox="1"/>
              <p:nvPr/>
            </p:nvSpPr>
            <p:spPr>
              <a:xfrm>
                <a:off x="6043613" y="2064905"/>
                <a:ext cx="308783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00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ea typeface="Cambria Math" panose="02040503050406030204" pitchFamily="18" charset="0"/>
                        </a:rPr>
                        <m:t>𝐷</m:t>
                      </m:r>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m:t>
                          </m:r>
                        </m:e>
                        <m:sub>
                          <m:r>
                            <a:rPr lang="de-CH" sz="2000" b="0" i="1" smtClean="0">
                              <a:latin typeface="Cambria Math" panose="02040503050406030204" pitchFamily="18" charset="0"/>
                              <a:ea typeface="Cambria Math" panose="02040503050406030204" pitchFamily="18" charset="0"/>
                            </a:rPr>
                            <m:t>2</m:t>
                          </m:r>
                        </m:sub>
                      </m:sSub>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𝐸𝑢𝑐𝑙𝑖𝑑𝑒𝑎𝑛</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𝑛𝑜𝑟𝑚</m:t>
                      </m:r>
                    </m:oMath>
                  </m:oMathPara>
                </a14:m>
                <a:endParaRPr lang="de-CH" sz="2000" dirty="0"/>
              </a:p>
            </p:txBody>
          </p:sp>
        </mc:Choice>
        <mc:Fallback xmlns="">
          <p:sp>
            <p:nvSpPr>
              <p:cNvPr id="55" name="Textfeld 54">
                <a:extLst>
                  <a:ext uri="{FF2B5EF4-FFF2-40B4-BE49-F238E27FC236}">
                    <a16:creationId xmlns:a16="http://schemas.microsoft.com/office/drawing/2014/main" id="{5165A1DF-4DFA-4F32-B337-E0721290C7EE}"/>
                  </a:ext>
                </a:extLst>
              </p:cNvPr>
              <p:cNvSpPr txBox="1">
                <a:spLocks noRot="1" noChangeAspect="1" noMove="1" noResize="1" noEditPoints="1" noAdjustHandles="1" noChangeArrowheads="1" noChangeShapeType="1" noTextEdit="1"/>
              </p:cNvSpPr>
              <p:nvPr/>
            </p:nvSpPr>
            <p:spPr>
              <a:xfrm>
                <a:off x="6043613" y="2064905"/>
                <a:ext cx="3087833" cy="400110"/>
              </a:xfrm>
              <a:prstGeom prst="rect">
                <a:avLst/>
              </a:prstGeom>
              <a:blipFill>
                <a:blip r:embed="rId4"/>
                <a:stretch>
                  <a:fillRect b="-3077"/>
                </a:stretch>
              </a:blipFill>
            </p:spPr>
            <p:txBody>
              <a:bodyPr/>
              <a:lstStyle/>
              <a:p>
                <a:r>
                  <a:rPr lang="de-CH">
                    <a:noFill/>
                  </a:rPr>
                  <a:t> </a:t>
                </a:r>
              </a:p>
            </p:txBody>
          </p:sp>
        </mc:Fallback>
      </mc:AlternateContent>
      <mc:AlternateContent xmlns:mc="http://schemas.openxmlformats.org/markup-compatibility/2006" xmlns:a14="http://schemas.microsoft.com/office/drawing/2010/main">
        <mc:Choice Requires="a14">
          <p:sp>
            <p:nvSpPr>
              <p:cNvPr id="56" name="Textfeld 55">
                <a:extLst>
                  <a:ext uri="{FF2B5EF4-FFF2-40B4-BE49-F238E27FC236}">
                    <a16:creationId xmlns:a16="http://schemas.microsoft.com/office/drawing/2014/main" id="{EB202960-577C-4411-9190-1DE83AD0AF38}"/>
                  </a:ext>
                </a:extLst>
              </p:cNvPr>
              <p:cNvSpPr txBox="1"/>
              <p:nvPr/>
            </p:nvSpPr>
            <p:spPr>
              <a:xfrm>
                <a:off x="6043613" y="4414056"/>
                <a:ext cx="3529749" cy="4458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00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ea typeface="Cambria Math" panose="02040503050406030204" pitchFamily="18" charset="0"/>
                        </a:rPr>
                        <m:t>𝐷</m:t>
                      </m:r>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m:t>
                          </m:r>
                        </m:e>
                        <m:sub>
                          <m:r>
                            <a:rPr lang="de-CH" sz="2000" b="0" i="1" smtClean="0">
                              <a:latin typeface="Cambria Math" panose="02040503050406030204" pitchFamily="18" charset="0"/>
                              <a:ea typeface="Cambria Math" panose="02040503050406030204" pitchFamily="18" charset="0"/>
                            </a:rPr>
                            <m:t>∞</m:t>
                          </m:r>
                        </m:sub>
                      </m:sSub>
                      <m:r>
                        <a:rPr lang="de-CH" sz="2000" b="0" i="1" smtClean="0">
                          <a:latin typeface="Cambria Math" panose="02040503050406030204" pitchFamily="18" charset="0"/>
                          <a:ea typeface="Cambria Math" panose="02040503050406030204" pitchFamily="18" charset="0"/>
                        </a:rPr>
                        <m:t> =</m:t>
                      </m:r>
                      <m:r>
                        <m:rPr>
                          <m:sty m:val="p"/>
                        </m:rPr>
                        <a:rPr lang="de-CH" sz="2000" b="0" i="0" smtClean="0">
                          <a:latin typeface="Cambria Math" panose="02040503050406030204" pitchFamily="18" charset="0"/>
                          <a:ea typeface="Cambria Math" panose="02040503050406030204" pitchFamily="18" charset="0"/>
                        </a:rPr>
                        <m:t>max</m:t>
                      </m:r>
                      <m:r>
                        <a:rPr lang="de-CH" sz="2000" b="0" i="1" smtClean="0">
                          <a:latin typeface="Cambria Math" panose="02040503050406030204" pitchFamily="18" charset="0"/>
                          <a:ea typeface="Cambria Math" panose="02040503050406030204" pitchFamily="18" charset="0"/>
                        </a:rPr>
                        <m:t>⁡(</m:t>
                      </m:r>
                      <m:d>
                        <m:dPr>
                          <m:begChr m:val="|"/>
                          <m:endChr m:val="|"/>
                          <m:ctrlPr>
                            <a:rPr lang="de-CH" sz="2000" b="0" i="1" smtClean="0">
                              <a:latin typeface="Cambria Math" panose="02040503050406030204" pitchFamily="18" charset="0"/>
                              <a:ea typeface="Cambria Math" panose="02040503050406030204" pitchFamily="18" charset="0"/>
                            </a:rPr>
                          </m:ctrlPr>
                        </m:dPr>
                        <m:e>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𝑑</m:t>
                              </m:r>
                            </m:e>
                            <m:sub>
                              <m:r>
                                <a:rPr lang="de-CH" sz="2000" b="0" i="1" smtClean="0">
                                  <a:latin typeface="Cambria Math" panose="02040503050406030204" pitchFamily="18" charset="0"/>
                                  <a:ea typeface="Cambria Math" panose="02040503050406030204" pitchFamily="18" charset="0"/>
                                </a:rPr>
                                <m:t>1</m:t>
                              </m:r>
                            </m:sub>
                          </m:sSub>
                        </m:e>
                      </m:d>
                      <m:r>
                        <a:rPr lang="de-CH" sz="2000" b="0" i="1" smtClean="0">
                          <a:latin typeface="Cambria Math" panose="02040503050406030204" pitchFamily="18" charset="0"/>
                          <a:ea typeface="Cambria Math" panose="02040503050406030204" pitchFamily="18" charset="0"/>
                        </a:rPr>
                        <m:t>,…, </m:t>
                      </m:r>
                      <m:d>
                        <m:dPr>
                          <m:begChr m:val="|"/>
                          <m:endChr m:val="|"/>
                          <m:ctrlPr>
                            <a:rPr lang="de-CH" sz="2000" b="0" i="1" smtClean="0">
                              <a:latin typeface="Cambria Math" panose="02040503050406030204" pitchFamily="18" charset="0"/>
                              <a:ea typeface="Cambria Math" panose="02040503050406030204" pitchFamily="18" charset="0"/>
                            </a:rPr>
                          </m:ctrlPr>
                        </m:dPr>
                        <m:e>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𝑑</m:t>
                              </m:r>
                            </m:e>
                            <m:sub>
                              <m:r>
                                <a:rPr lang="de-CH" sz="2000" b="0" i="1" smtClean="0">
                                  <a:latin typeface="Cambria Math" panose="02040503050406030204" pitchFamily="18" charset="0"/>
                                  <a:ea typeface="Cambria Math" panose="02040503050406030204" pitchFamily="18" charset="0"/>
                                </a:rPr>
                                <m:t>𝑝</m:t>
                              </m:r>
                              <m:r>
                                <a:rPr lang="de-CH" sz="2000" b="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ea typeface="Cambria Math" panose="02040503050406030204" pitchFamily="18" charset="0"/>
                                </a:rPr>
                                <m:t>𝑞</m:t>
                              </m:r>
                            </m:sub>
                          </m:sSub>
                        </m:e>
                      </m:d>
                      <m:r>
                        <a:rPr lang="de-CH" sz="2000" b="0" i="1" smtClean="0">
                          <a:latin typeface="Cambria Math" panose="02040503050406030204" pitchFamily="18" charset="0"/>
                          <a:ea typeface="Cambria Math" panose="02040503050406030204" pitchFamily="18" charset="0"/>
                        </a:rPr>
                        <m:t>)</m:t>
                      </m:r>
                    </m:oMath>
                  </m:oMathPara>
                </a14:m>
                <a:endParaRPr lang="de-CH" sz="2000" dirty="0"/>
              </a:p>
            </p:txBody>
          </p:sp>
        </mc:Choice>
        <mc:Fallback xmlns="">
          <p:sp>
            <p:nvSpPr>
              <p:cNvPr id="56" name="Textfeld 55">
                <a:extLst>
                  <a:ext uri="{FF2B5EF4-FFF2-40B4-BE49-F238E27FC236}">
                    <a16:creationId xmlns:a16="http://schemas.microsoft.com/office/drawing/2014/main" id="{EB202960-577C-4411-9190-1DE83AD0AF38}"/>
                  </a:ext>
                </a:extLst>
              </p:cNvPr>
              <p:cNvSpPr txBox="1">
                <a:spLocks noRot="1" noChangeAspect="1" noMove="1" noResize="1" noEditPoints="1" noAdjustHandles="1" noChangeArrowheads="1" noChangeShapeType="1" noTextEdit="1"/>
              </p:cNvSpPr>
              <p:nvPr/>
            </p:nvSpPr>
            <p:spPr>
              <a:xfrm>
                <a:off x="6043613" y="4414056"/>
                <a:ext cx="3529749" cy="445891"/>
              </a:xfrm>
              <a:prstGeom prst="rect">
                <a:avLst/>
              </a:prstGeom>
              <a:blipFill>
                <a:blip r:embed="rId5"/>
                <a:stretch>
                  <a:fillRect b="-9589"/>
                </a:stretch>
              </a:blipFill>
            </p:spPr>
            <p:txBody>
              <a:bodyPr/>
              <a:lstStyle/>
              <a:p>
                <a:r>
                  <a:rPr lang="de-CH">
                    <a:noFill/>
                  </a:rPr>
                  <a:t> </a:t>
                </a:r>
              </a:p>
            </p:txBody>
          </p:sp>
        </mc:Fallback>
      </mc:AlternateContent>
      <p:sp>
        <p:nvSpPr>
          <p:cNvPr id="57" name="Textfeld 56">
            <a:extLst>
              <a:ext uri="{FF2B5EF4-FFF2-40B4-BE49-F238E27FC236}">
                <a16:creationId xmlns:a16="http://schemas.microsoft.com/office/drawing/2014/main" id="{BB269E9B-6030-45A1-8512-38CD9E6EC1A3}"/>
              </a:ext>
            </a:extLst>
          </p:cNvPr>
          <p:cNvSpPr txBox="1"/>
          <p:nvPr/>
        </p:nvSpPr>
        <p:spPr>
          <a:xfrm>
            <a:off x="6096000" y="5459586"/>
            <a:ext cx="1878591" cy="461665"/>
          </a:xfrm>
          <a:prstGeom prst="rect">
            <a:avLst/>
          </a:prstGeom>
          <a:noFill/>
        </p:spPr>
        <p:txBody>
          <a:bodyPr wrap="none" rtlCol="0">
            <a:spAutoFit/>
          </a:bodyPr>
          <a:lstStyle/>
          <a:p>
            <a:r>
              <a:rPr lang="de-CH" sz="2400" b="1" u="sng" dirty="0"/>
              <a:t>«Zero Norm»</a:t>
            </a:r>
          </a:p>
        </p:txBody>
      </p:sp>
      <mc:AlternateContent xmlns:mc="http://schemas.openxmlformats.org/markup-compatibility/2006" xmlns:a14="http://schemas.microsoft.com/office/drawing/2010/main">
        <mc:Choice Requires="a14">
          <p:sp>
            <p:nvSpPr>
              <p:cNvPr id="58" name="Textfeld 57">
                <a:extLst>
                  <a:ext uri="{FF2B5EF4-FFF2-40B4-BE49-F238E27FC236}">
                    <a16:creationId xmlns:a16="http://schemas.microsoft.com/office/drawing/2014/main" id="{92096383-D5AB-4FD2-98C7-7AA26907DE55}"/>
                  </a:ext>
                </a:extLst>
              </p:cNvPr>
              <p:cNvSpPr txBox="1"/>
              <p:nvPr/>
            </p:nvSpPr>
            <p:spPr>
              <a:xfrm>
                <a:off x="6043613" y="5890042"/>
                <a:ext cx="525175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sz="2000" i="1" smtClean="0">
                          <a:latin typeface="Cambria Math" panose="02040503050406030204" pitchFamily="18" charset="0"/>
                          <a:ea typeface="Cambria Math" panose="02040503050406030204" pitchFamily="18" charset="0"/>
                        </a:rPr>
                        <m:t>∥</m:t>
                      </m:r>
                      <m:r>
                        <a:rPr lang="de-CH" sz="2000" b="0" i="1" smtClean="0">
                          <a:latin typeface="Cambria Math" panose="02040503050406030204" pitchFamily="18" charset="0"/>
                          <a:ea typeface="Cambria Math" panose="02040503050406030204" pitchFamily="18" charset="0"/>
                        </a:rPr>
                        <m:t>𝐷</m:t>
                      </m:r>
                      <m:sSub>
                        <m:sSubPr>
                          <m:ctrlPr>
                            <a:rPr lang="de-CH" sz="2000" b="0" i="1" smtClean="0">
                              <a:latin typeface="Cambria Math" panose="02040503050406030204" pitchFamily="18" charset="0"/>
                              <a:ea typeface="Cambria Math" panose="02040503050406030204" pitchFamily="18" charset="0"/>
                            </a:rPr>
                          </m:ctrlPr>
                        </m:sSubPr>
                        <m:e>
                          <m:r>
                            <a:rPr lang="de-CH" sz="2000" b="0" i="1" smtClean="0">
                              <a:latin typeface="Cambria Math" panose="02040503050406030204" pitchFamily="18" charset="0"/>
                              <a:ea typeface="Cambria Math" panose="02040503050406030204" pitchFamily="18" charset="0"/>
                            </a:rPr>
                            <m:t>∥</m:t>
                          </m:r>
                        </m:e>
                        <m:sub>
                          <m:r>
                            <a:rPr lang="de-CH" sz="2000" b="0" i="1" smtClean="0">
                              <a:latin typeface="Cambria Math" panose="02040503050406030204" pitchFamily="18" charset="0"/>
                              <a:ea typeface="Cambria Math" panose="02040503050406030204" pitchFamily="18" charset="0"/>
                            </a:rPr>
                            <m:t>0</m:t>
                          </m:r>
                        </m:sub>
                      </m:sSub>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𝑁𝑢𝑚𝑏𝑒𝑟</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𝑜𝑓</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𝑛𝑜𝑛𝑧𝑒𝑟𝑜</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𝐸𝑙𝑒𝑚𝑒𝑛𝑡𝑠</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𝑜𝑓</m:t>
                      </m:r>
                      <m:r>
                        <a:rPr lang="de-CH" sz="2000" b="0" i="1" smtClean="0">
                          <a:latin typeface="Cambria Math" panose="02040503050406030204" pitchFamily="18" charset="0"/>
                          <a:ea typeface="Cambria Math" panose="02040503050406030204" pitchFamily="18" charset="0"/>
                        </a:rPr>
                        <m:t> </m:t>
                      </m:r>
                      <m:r>
                        <a:rPr lang="de-CH" sz="2000" b="0" i="1" smtClean="0">
                          <a:latin typeface="Cambria Math" panose="02040503050406030204" pitchFamily="18" charset="0"/>
                          <a:ea typeface="Cambria Math" panose="02040503050406030204" pitchFamily="18" charset="0"/>
                        </a:rPr>
                        <m:t>𝐷</m:t>
                      </m:r>
                    </m:oMath>
                  </m:oMathPara>
                </a14:m>
                <a:endParaRPr lang="de-CH" sz="2000" dirty="0"/>
              </a:p>
            </p:txBody>
          </p:sp>
        </mc:Choice>
        <mc:Fallback xmlns="">
          <p:sp>
            <p:nvSpPr>
              <p:cNvPr id="58" name="Textfeld 57">
                <a:extLst>
                  <a:ext uri="{FF2B5EF4-FFF2-40B4-BE49-F238E27FC236}">
                    <a16:creationId xmlns:a16="http://schemas.microsoft.com/office/drawing/2014/main" id="{92096383-D5AB-4FD2-98C7-7AA26907DE55}"/>
                  </a:ext>
                </a:extLst>
              </p:cNvPr>
              <p:cNvSpPr txBox="1">
                <a:spLocks noRot="1" noChangeAspect="1" noMove="1" noResize="1" noEditPoints="1" noAdjustHandles="1" noChangeArrowheads="1" noChangeShapeType="1" noTextEdit="1"/>
              </p:cNvSpPr>
              <p:nvPr/>
            </p:nvSpPr>
            <p:spPr>
              <a:xfrm>
                <a:off x="6043613" y="5890042"/>
                <a:ext cx="5251759" cy="400110"/>
              </a:xfrm>
              <a:prstGeom prst="rect">
                <a:avLst/>
              </a:prstGeom>
              <a:blipFill>
                <a:blip r:embed="rId6"/>
                <a:stretch>
                  <a:fillRect b="-13636"/>
                </a:stretch>
              </a:blipFill>
            </p:spPr>
            <p:txBody>
              <a:bodyPr/>
              <a:lstStyle/>
              <a:p>
                <a:r>
                  <a:rPr lang="de-CH">
                    <a:noFill/>
                  </a:rPr>
                  <a:t> </a:t>
                </a:r>
              </a:p>
            </p:txBody>
          </p:sp>
        </mc:Fallback>
      </mc:AlternateContent>
      <p:sp>
        <p:nvSpPr>
          <p:cNvPr id="59" name="Textfeld 58">
            <a:extLst>
              <a:ext uri="{FF2B5EF4-FFF2-40B4-BE49-F238E27FC236}">
                <a16:creationId xmlns:a16="http://schemas.microsoft.com/office/drawing/2014/main" id="{A81F2948-7919-455E-8BCD-41059695F79B}"/>
              </a:ext>
            </a:extLst>
          </p:cNvPr>
          <p:cNvSpPr txBox="1"/>
          <p:nvPr/>
        </p:nvSpPr>
        <p:spPr>
          <a:xfrm>
            <a:off x="6096000" y="3110726"/>
            <a:ext cx="4196142" cy="707886"/>
          </a:xfrm>
          <a:prstGeom prst="rect">
            <a:avLst/>
          </a:prstGeom>
          <a:noFill/>
        </p:spPr>
        <p:txBody>
          <a:bodyPr wrap="square" rtlCol="0">
            <a:spAutoFit/>
          </a:bodyPr>
          <a:lstStyle/>
          <a:p>
            <a:r>
              <a:rPr lang="de-CH" sz="2000" dirty="0" err="1"/>
              <a:t>How</a:t>
            </a:r>
            <a:r>
              <a:rPr lang="de-CH" sz="2000" dirty="0"/>
              <a:t> </a:t>
            </a:r>
            <a:r>
              <a:rPr lang="de-CH" sz="2000" dirty="0" err="1"/>
              <a:t>much</a:t>
            </a:r>
            <a:r>
              <a:rPr lang="de-CH" sz="2000" dirty="0"/>
              <a:t> </a:t>
            </a:r>
            <a:r>
              <a:rPr lang="de-CH" sz="2000" dirty="0" err="1"/>
              <a:t>difference</a:t>
            </a:r>
            <a:r>
              <a:rPr lang="de-CH" sz="2000" dirty="0"/>
              <a:t> </a:t>
            </a:r>
            <a:r>
              <a:rPr lang="de-CH" sz="2000" dirty="0" err="1"/>
              <a:t>you</a:t>
            </a:r>
            <a:r>
              <a:rPr lang="de-CH" sz="2000" dirty="0"/>
              <a:t> </a:t>
            </a:r>
            <a:r>
              <a:rPr lang="de-CH" sz="2000" dirty="0" err="1"/>
              <a:t>can</a:t>
            </a:r>
            <a:r>
              <a:rPr lang="de-CH" sz="2000" dirty="0"/>
              <a:t> </a:t>
            </a:r>
            <a:r>
              <a:rPr lang="de-CH" sz="2000" dirty="0" err="1"/>
              <a:t>expect</a:t>
            </a:r>
            <a:r>
              <a:rPr lang="de-CH" sz="2000" dirty="0"/>
              <a:t> in </a:t>
            </a:r>
            <a:r>
              <a:rPr lang="de-CH" sz="2000" dirty="0" err="1"/>
              <a:t>any</a:t>
            </a:r>
            <a:r>
              <a:rPr lang="de-CH" sz="2000" dirty="0"/>
              <a:t> </a:t>
            </a:r>
            <a:r>
              <a:rPr lang="de-CH" sz="2000" dirty="0" err="1"/>
              <a:t>pixel</a:t>
            </a:r>
            <a:r>
              <a:rPr lang="de-CH" sz="2000" dirty="0"/>
              <a:t> </a:t>
            </a:r>
            <a:r>
              <a:rPr lang="de-CH" sz="2000" i="1" dirty="0"/>
              <a:t>on </a:t>
            </a:r>
            <a:r>
              <a:rPr lang="de-CH" sz="2000" i="1" dirty="0" err="1"/>
              <a:t>average</a:t>
            </a:r>
            <a:endParaRPr lang="de-CH" sz="2000" i="1" dirty="0"/>
          </a:p>
        </p:txBody>
      </p:sp>
      <p:sp>
        <p:nvSpPr>
          <p:cNvPr id="60" name="Textfeld 59">
            <a:extLst>
              <a:ext uri="{FF2B5EF4-FFF2-40B4-BE49-F238E27FC236}">
                <a16:creationId xmlns:a16="http://schemas.microsoft.com/office/drawing/2014/main" id="{3438F9F4-75C3-4815-9DBE-F79B72BABCFE}"/>
              </a:ext>
            </a:extLst>
          </p:cNvPr>
          <p:cNvSpPr txBox="1"/>
          <p:nvPr/>
        </p:nvSpPr>
        <p:spPr>
          <a:xfrm>
            <a:off x="6095999" y="4780351"/>
            <a:ext cx="4893629" cy="400110"/>
          </a:xfrm>
          <a:prstGeom prst="rect">
            <a:avLst/>
          </a:prstGeom>
          <a:noFill/>
        </p:spPr>
        <p:txBody>
          <a:bodyPr wrap="square" rtlCol="0">
            <a:spAutoFit/>
          </a:bodyPr>
          <a:lstStyle/>
          <a:p>
            <a:r>
              <a:rPr lang="de-CH" sz="2000" dirty="0"/>
              <a:t>Upper </a:t>
            </a:r>
            <a:r>
              <a:rPr lang="de-CH" sz="2000" dirty="0" err="1"/>
              <a:t>bound</a:t>
            </a:r>
            <a:r>
              <a:rPr lang="de-CH" sz="2000" dirty="0"/>
              <a:t> </a:t>
            </a:r>
            <a:r>
              <a:rPr lang="de-CH" sz="2000" dirty="0" err="1"/>
              <a:t>of</a:t>
            </a:r>
            <a:r>
              <a:rPr lang="de-CH" sz="2000" dirty="0"/>
              <a:t> </a:t>
            </a:r>
            <a:r>
              <a:rPr lang="de-CH" sz="2000" dirty="0" err="1"/>
              <a:t>the</a:t>
            </a:r>
            <a:r>
              <a:rPr lang="de-CH" sz="2000" dirty="0"/>
              <a:t> </a:t>
            </a:r>
            <a:r>
              <a:rPr lang="de-CH" sz="2000" dirty="0" err="1"/>
              <a:t>pixel</a:t>
            </a:r>
            <a:r>
              <a:rPr lang="de-CH" sz="2000" dirty="0"/>
              <a:t> </a:t>
            </a:r>
            <a:r>
              <a:rPr lang="de-CH" sz="2000" dirty="0" err="1"/>
              <a:t>difference</a:t>
            </a:r>
            <a:endParaRPr lang="de-CH" sz="2000" i="1" dirty="0"/>
          </a:p>
        </p:txBody>
      </p:sp>
      <p:sp>
        <p:nvSpPr>
          <p:cNvPr id="61" name="Textfeld 60">
            <a:extLst>
              <a:ext uri="{FF2B5EF4-FFF2-40B4-BE49-F238E27FC236}">
                <a16:creationId xmlns:a16="http://schemas.microsoft.com/office/drawing/2014/main" id="{294C5752-1771-49E5-B03A-67B01766CDD7}"/>
              </a:ext>
            </a:extLst>
          </p:cNvPr>
          <p:cNvSpPr txBox="1"/>
          <p:nvPr/>
        </p:nvSpPr>
        <p:spPr>
          <a:xfrm>
            <a:off x="6095999" y="6222785"/>
            <a:ext cx="4893629" cy="400110"/>
          </a:xfrm>
          <a:prstGeom prst="rect">
            <a:avLst/>
          </a:prstGeom>
          <a:noFill/>
        </p:spPr>
        <p:txBody>
          <a:bodyPr wrap="square" rtlCol="0">
            <a:spAutoFit/>
          </a:bodyPr>
          <a:lstStyle/>
          <a:p>
            <a:r>
              <a:rPr lang="de-CH" sz="2000" dirty="0" err="1"/>
              <a:t>Percentage</a:t>
            </a:r>
            <a:r>
              <a:rPr lang="de-CH" sz="2000" dirty="0"/>
              <a:t> </a:t>
            </a:r>
            <a:r>
              <a:rPr lang="de-CH" sz="2000" dirty="0" err="1"/>
              <a:t>of</a:t>
            </a:r>
            <a:r>
              <a:rPr lang="de-CH" sz="2000" dirty="0"/>
              <a:t> </a:t>
            </a:r>
            <a:r>
              <a:rPr lang="de-CH" sz="2000" dirty="0" err="1"/>
              <a:t>changed</a:t>
            </a:r>
            <a:r>
              <a:rPr lang="de-CH" sz="2000" dirty="0"/>
              <a:t> </a:t>
            </a:r>
            <a:r>
              <a:rPr lang="de-CH" sz="2000" dirty="0" err="1"/>
              <a:t>pixels</a:t>
            </a:r>
            <a:endParaRPr lang="de-CH" sz="2000" dirty="0"/>
          </a:p>
        </p:txBody>
      </p:sp>
    </p:spTree>
    <p:extLst>
      <p:ext uri="{BB962C8B-B14F-4D97-AF65-F5344CB8AC3E}">
        <p14:creationId xmlns:p14="http://schemas.microsoft.com/office/powerpoint/2010/main" val="92283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3" grpId="0"/>
      <p:bldP spid="54" grpId="0"/>
      <p:bldP spid="55" grpId="0"/>
      <p:bldP spid="56" grpId="0"/>
      <p:bldP spid="57" grpId="0"/>
      <p:bldP spid="58" grpId="0"/>
      <p:bldP spid="59" grpId="0"/>
      <p:bldP spid="6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D52F00-F99C-448E-AB08-C6E07F139875}"/>
              </a:ext>
            </a:extLst>
          </p:cNvPr>
          <p:cNvSpPr>
            <a:spLocks noGrp="1"/>
          </p:cNvSpPr>
          <p:nvPr>
            <p:ph type="title"/>
          </p:nvPr>
        </p:nvSpPr>
        <p:spPr/>
        <p:txBody>
          <a:bodyPr/>
          <a:lstStyle/>
          <a:p>
            <a:r>
              <a:rPr lang="de-CH" dirty="0" err="1"/>
              <a:t>Changing</a:t>
            </a:r>
            <a:r>
              <a:rPr lang="de-CH" dirty="0"/>
              <a:t> </a:t>
            </a:r>
            <a:r>
              <a:rPr lang="de-CH" dirty="0" err="1"/>
              <a:t>domains</a:t>
            </a:r>
            <a:r>
              <a:rPr lang="de-CH" dirty="0"/>
              <a:t> </a:t>
            </a:r>
            <a:r>
              <a:rPr lang="de-CH" dirty="0" err="1"/>
              <a:t>before</a:t>
            </a:r>
            <a:r>
              <a:rPr lang="de-CH" dirty="0"/>
              <a:t> </a:t>
            </a:r>
            <a:r>
              <a:rPr lang="de-CH" dirty="0" err="1"/>
              <a:t>measuring</a:t>
            </a:r>
            <a:r>
              <a:rPr lang="de-CH" dirty="0"/>
              <a:t> </a:t>
            </a:r>
            <a:r>
              <a:rPr lang="de-CH" dirty="0" err="1"/>
              <a:t>distance</a:t>
            </a:r>
            <a:endParaRPr lang="de-CH" dirty="0"/>
          </a:p>
        </p:txBody>
      </p:sp>
      <p:pic>
        <p:nvPicPr>
          <p:cNvPr id="3" name="Grafik 2">
            <a:extLst>
              <a:ext uri="{FF2B5EF4-FFF2-40B4-BE49-F238E27FC236}">
                <a16:creationId xmlns:a16="http://schemas.microsoft.com/office/drawing/2014/main" id="{B0E74CD1-EA65-4CF5-841F-A5B5885937CB}"/>
              </a:ext>
            </a:extLst>
          </p:cNvPr>
          <p:cNvPicPr>
            <a:picLocks noChangeAspect="1"/>
          </p:cNvPicPr>
          <p:nvPr/>
        </p:nvPicPr>
        <p:blipFill>
          <a:blip r:embed="rId2"/>
          <a:stretch>
            <a:fillRect/>
          </a:stretch>
        </p:blipFill>
        <p:spPr>
          <a:xfrm>
            <a:off x="942700" y="2994184"/>
            <a:ext cx="2187059" cy="219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Grafik 3">
            <a:extLst>
              <a:ext uri="{FF2B5EF4-FFF2-40B4-BE49-F238E27FC236}">
                <a16:creationId xmlns:a16="http://schemas.microsoft.com/office/drawing/2014/main" id="{D3336066-7224-4BFD-99CF-DD62C00DCF63}"/>
              </a:ext>
            </a:extLst>
          </p:cNvPr>
          <p:cNvPicPr>
            <a:picLocks noChangeAspect="1"/>
          </p:cNvPicPr>
          <p:nvPr/>
        </p:nvPicPr>
        <p:blipFill>
          <a:blip r:embed="rId3"/>
          <a:stretch>
            <a:fillRect/>
          </a:stretch>
        </p:blipFill>
        <p:spPr>
          <a:xfrm>
            <a:off x="4615673" y="3329541"/>
            <a:ext cx="1530815" cy="1524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rafik 4">
            <a:extLst>
              <a:ext uri="{FF2B5EF4-FFF2-40B4-BE49-F238E27FC236}">
                <a16:creationId xmlns:a16="http://schemas.microsoft.com/office/drawing/2014/main" id="{BEDEEABF-A48F-42E5-BA56-A255FE6E6B01}"/>
              </a:ext>
            </a:extLst>
          </p:cNvPr>
          <p:cNvPicPr>
            <a:picLocks noChangeAspect="1"/>
          </p:cNvPicPr>
          <p:nvPr/>
        </p:nvPicPr>
        <p:blipFill>
          <a:blip r:embed="rId4"/>
          <a:stretch>
            <a:fillRect/>
          </a:stretch>
        </p:blipFill>
        <p:spPr>
          <a:xfrm>
            <a:off x="4615673" y="5189746"/>
            <a:ext cx="1530815" cy="1527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rafik 5">
            <a:extLst>
              <a:ext uri="{FF2B5EF4-FFF2-40B4-BE49-F238E27FC236}">
                <a16:creationId xmlns:a16="http://schemas.microsoft.com/office/drawing/2014/main" id="{D875D789-2BF7-49F5-B937-5A3BD3C5A417}"/>
              </a:ext>
            </a:extLst>
          </p:cNvPr>
          <p:cNvPicPr>
            <a:picLocks noChangeAspect="1"/>
          </p:cNvPicPr>
          <p:nvPr/>
        </p:nvPicPr>
        <p:blipFill>
          <a:blip r:embed="rId5"/>
          <a:stretch>
            <a:fillRect/>
          </a:stretch>
        </p:blipFill>
        <p:spPr>
          <a:xfrm>
            <a:off x="4615673" y="1690688"/>
            <a:ext cx="1530815" cy="1303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feld 6">
            <a:extLst>
              <a:ext uri="{FF2B5EF4-FFF2-40B4-BE49-F238E27FC236}">
                <a16:creationId xmlns:a16="http://schemas.microsoft.com/office/drawing/2014/main" id="{EF048ADA-1897-4303-8376-C0450689A33C}"/>
              </a:ext>
            </a:extLst>
          </p:cNvPr>
          <p:cNvSpPr txBox="1"/>
          <p:nvPr/>
        </p:nvSpPr>
        <p:spPr>
          <a:xfrm>
            <a:off x="6737389" y="1669836"/>
            <a:ext cx="1377493" cy="400110"/>
          </a:xfrm>
          <a:prstGeom prst="rect">
            <a:avLst/>
          </a:prstGeom>
          <a:noFill/>
        </p:spPr>
        <p:txBody>
          <a:bodyPr wrap="none" rtlCol="0">
            <a:spAutoFit/>
          </a:bodyPr>
          <a:lstStyle/>
          <a:p>
            <a:r>
              <a:rPr lang="de-CH" sz="2000" b="1" dirty="0" err="1"/>
              <a:t>Histograms</a:t>
            </a:r>
            <a:endParaRPr lang="de-CH" sz="2000" b="1" dirty="0"/>
          </a:p>
        </p:txBody>
      </p:sp>
      <p:sp>
        <p:nvSpPr>
          <p:cNvPr id="8" name="Textfeld 7">
            <a:extLst>
              <a:ext uri="{FF2B5EF4-FFF2-40B4-BE49-F238E27FC236}">
                <a16:creationId xmlns:a16="http://schemas.microsoft.com/office/drawing/2014/main" id="{10D68C33-3A09-4AC8-AE83-250C293ABBEA}"/>
              </a:ext>
            </a:extLst>
          </p:cNvPr>
          <p:cNvSpPr txBox="1"/>
          <p:nvPr/>
        </p:nvSpPr>
        <p:spPr>
          <a:xfrm>
            <a:off x="6737389" y="2004294"/>
            <a:ext cx="2783198" cy="1015663"/>
          </a:xfrm>
          <a:prstGeom prst="rect">
            <a:avLst/>
          </a:prstGeom>
          <a:noFill/>
        </p:spPr>
        <p:txBody>
          <a:bodyPr wrap="none" rtlCol="0">
            <a:spAutoFit/>
          </a:bodyPr>
          <a:lstStyle/>
          <a:p>
            <a:pPr marL="285750" indent="-285750">
              <a:buFont typeface="Arial" panose="020B0604020202020204" pitchFamily="34" charset="0"/>
              <a:buChar char="•"/>
            </a:pPr>
            <a:r>
              <a:rPr lang="de-CH" sz="2000" dirty="0"/>
              <a:t>Robust </a:t>
            </a:r>
            <a:r>
              <a:rPr lang="de-CH" sz="2000" dirty="0" err="1"/>
              <a:t>to</a:t>
            </a:r>
            <a:r>
              <a:rPr lang="de-CH" sz="2000" dirty="0"/>
              <a:t> </a:t>
            </a:r>
            <a:r>
              <a:rPr lang="de-CH" sz="2000" dirty="0" err="1"/>
              <a:t>image</a:t>
            </a:r>
            <a:r>
              <a:rPr lang="de-CH" sz="2000" dirty="0"/>
              <a:t> </a:t>
            </a:r>
            <a:r>
              <a:rPr lang="de-CH" sz="2000" dirty="0" err="1"/>
              <a:t>shifts</a:t>
            </a:r>
            <a:endParaRPr lang="de-CH" sz="2000" dirty="0"/>
          </a:p>
          <a:p>
            <a:pPr marL="285750" indent="-285750">
              <a:buFont typeface="Arial" panose="020B0604020202020204" pitchFamily="34" charset="0"/>
              <a:buChar char="•"/>
            </a:pPr>
            <a:r>
              <a:rPr lang="de-CH" sz="2000" dirty="0"/>
              <a:t>Robust </a:t>
            </a:r>
            <a:r>
              <a:rPr lang="de-CH" sz="2000" dirty="0" err="1"/>
              <a:t>to</a:t>
            </a:r>
            <a:r>
              <a:rPr lang="de-CH" sz="2000" dirty="0"/>
              <a:t> </a:t>
            </a:r>
            <a:r>
              <a:rPr lang="de-CH" sz="2000" dirty="0" err="1"/>
              <a:t>noise</a:t>
            </a:r>
            <a:endParaRPr lang="de-CH" sz="2000" dirty="0"/>
          </a:p>
          <a:p>
            <a:pPr marL="285750" indent="-285750">
              <a:buFont typeface="Arial" panose="020B0604020202020204" pitchFamily="34" charset="0"/>
              <a:buChar char="•"/>
            </a:pPr>
            <a:r>
              <a:rPr lang="de-CH" sz="2000" dirty="0" err="1"/>
              <a:t>Used</a:t>
            </a:r>
            <a:r>
              <a:rPr lang="de-CH" sz="2000" dirty="0"/>
              <a:t> in </a:t>
            </a:r>
            <a:r>
              <a:rPr lang="de-CH" sz="2000" dirty="0" err="1"/>
              <a:t>this</a:t>
            </a:r>
            <a:r>
              <a:rPr lang="de-CH" sz="2000" dirty="0"/>
              <a:t> </a:t>
            </a:r>
            <a:r>
              <a:rPr lang="de-CH" sz="2000" dirty="0" err="1"/>
              <a:t>project</a:t>
            </a:r>
            <a:endParaRPr lang="de-CH" sz="2000" dirty="0"/>
          </a:p>
        </p:txBody>
      </p:sp>
      <p:sp>
        <p:nvSpPr>
          <p:cNvPr id="9" name="Textfeld 8">
            <a:extLst>
              <a:ext uri="{FF2B5EF4-FFF2-40B4-BE49-F238E27FC236}">
                <a16:creationId xmlns:a16="http://schemas.microsoft.com/office/drawing/2014/main" id="{F258AE53-5D2B-43A1-A375-733DCF8A240B}"/>
              </a:ext>
            </a:extLst>
          </p:cNvPr>
          <p:cNvSpPr txBox="1"/>
          <p:nvPr/>
        </p:nvSpPr>
        <p:spPr>
          <a:xfrm>
            <a:off x="6737389" y="3408148"/>
            <a:ext cx="949362" cy="400110"/>
          </a:xfrm>
          <a:prstGeom prst="rect">
            <a:avLst/>
          </a:prstGeom>
          <a:noFill/>
        </p:spPr>
        <p:txBody>
          <a:bodyPr wrap="none" rtlCol="0">
            <a:spAutoFit/>
          </a:bodyPr>
          <a:lstStyle/>
          <a:p>
            <a:r>
              <a:rPr lang="de-CH" sz="2000" b="1" dirty="0"/>
              <a:t>Fourier</a:t>
            </a:r>
          </a:p>
        </p:txBody>
      </p:sp>
      <p:sp>
        <p:nvSpPr>
          <p:cNvPr id="10" name="Textfeld 9">
            <a:extLst>
              <a:ext uri="{FF2B5EF4-FFF2-40B4-BE49-F238E27FC236}">
                <a16:creationId xmlns:a16="http://schemas.microsoft.com/office/drawing/2014/main" id="{5204EB81-7C5A-4E6C-99A8-A519309783F3}"/>
              </a:ext>
            </a:extLst>
          </p:cNvPr>
          <p:cNvSpPr txBox="1"/>
          <p:nvPr/>
        </p:nvSpPr>
        <p:spPr>
          <a:xfrm>
            <a:off x="6737389" y="3778398"/>
            <a:ext cx="3254481" cy="1015663"/>
          </a:xfrm>
          <a:prstGeom prst="rect">
            <a:avLst/>
          </a:prstGeom>
          <a:noFill/>
        </p:spPr>
        <p:txBody>
          <a:bodyPr wrap="none" rtlCol="0">
            <a:spAutoFit/>
          </a:bodyPr>
          <a:lstStyle/>
          <a:p>
            <a:pPr marL="285750" indent="-285750">
              <a:buFont typeface="Arial" panose="020B0604020202020204" pitchFamily="34" charset="0"/>
              <a:buChar char="•"/>
            </a:pPr>
            <a:r>
              <a:rPr lang="de-CH" sz="2000" dirty="0"/>
              <a:t>Access </a:t>
            </a:r>
            <a:r>
              <a:rPr lang="de-CH" sz="2000" dirty="0" err="1"/>
              <a:t>to</a:t>
            </a:r>
            <a:r>
              <a:rPr lang="de-CH" sz="2000" dirty="0"/>
              <a:t> </a:t>
            </a:r>
            <a:r>
              <a:rPr lang="de-CH" sz="2000" dirty="0" err="1"/>
              <a:t>low</a:t>
            </a:r>
            <a:r>
              <a:rPr lang="de-CH" sz="2000" dirty="0"/>
              <a:t>/high </a:t>
            </a:r>
            <a:br>
              <a:rPr lang="de-CH" sz="2000" dirty="0"/>
            </a:br>
            <a:r>
              <a:rPr lang="de-CH" sz="2000" dirty="0" err="1"/>
              <a:t>image</a:t>
            </a:r>
            <a:r>
              <a:rPr lang="de-CH" sz="2000" dirty="0"/>
              <a:t> </a:t>
            </a:r>
            <a:r>
              <a:rPr lang="de-CH" sz="2000" dirty="0" err="1"/>
              <a:t>frequencies</a:t>
            </a:r>
            <a:endParaRPr lang="de-CH" sz="2000" dirty="0"/>
          </a:p>
          <a:p>
            <a:pPr marL="285750" indent="-285750">
              <a:buFont typeface="Arial" panose="020B0604020202020204" pitchFamily="34" charset="0"/>
              <a:buChar char="•"/>
            </a:pPr>
            <a:r>
              <a:rPr lang="de-CH" sz="2000" dirty="0"/>
              <a:t>Use </a:t>
            </a:r>
            <a:r>
              <a:rPr lang="de-CH" sz="2000" dirty="0" err="1"/>
              <a:t>some</a:t>
            </a:r>
            <a:r>
              <a:rPr lang="de-CH" sz="2000" dirty="0"/>
              <a:t> </a:t>
            </a:r>
            <a:r>
              <a:rPr lang="de-CH" sz="2000" dirty="0" err="1"/>
              <a:t>prior</a:t>
            </a:r>
            <a:r>
              <a:rPr lang="de-CH" sz="2000" dirty="0"/>
              <a:t> </a:t>
            </a:r>
            <a:r>
              <a:rPr lang="de-CH" sz="2000" dirty="0" err="1"/>
              <a:t>knowledge</a:t>
            </a:r>
            <a:endParaRPr lang="de-CH" sz="2000" dirty="0"/>
          </a:p>
        </p:txBody>
      </p:sp>
      <p:sp>
        <p:nvSpPr>
          <p:cNvPr id="11" name="Textfeld 10">
            <a:extLst>
              <a:ext uri="{FF2B5EF4-FFF2-40B4-BE49-F238E27FC236}">
                <a16:creationId xmlns:a16="http://schemas.microsoft.com/office/drawing/2014/main" id="{E20E21F4-03F4-43CD-B52C-774F7C922310}"/>
              </a:ext>
            </a:extLst>
          </p:cNvPr>
          <p:cNvSpPr txBox="1"/>
          <p:nvPr/>
        </p:nvSpPr>
        <p:spPr>
          <a:xfrm>
            <a:off x="6737389" y="5259387"/>
            <a:ext cx="1058880" cy="400110"/>
          </a:xfrm>
          <a:prstGeom prst="rect">
            <a:avLst/>
          </a:prstGeom>
          <a:noFill/>
        </p:spPr>
        <p:txBody>
          <a:bodyPr wrap="none" rtlCol="0">
            <a:spAutoFit/>
          </a:bodyPr>
          <a:lstStyle/>
          <a:p>
            <a:r>
              <a:rPr lang="de-CH" sz="2000" b="1" dirty="0"/>
              <a:t>Wavelet</a:t>
            </a:r>
          </a:p>
        </p:txBody>
      </p:sp>
      <p:sp>
        <p:nvSpPr>
          <p:cNvPr id="12" name="Textfeld 11">
            <a:extLst>
              <a:ext uri="{FF2B5EF4-FFF2-40B4-BE49-F238E27FC236}">
                <a16:creationId xmlns:a16="http://schemas.microsoft.com/office/drawing/2014/main" id="{0A1C5EF0-8875-433B-8788-03D271BB7EB6}"/>
              </a:ext>
            </a:extLst>
          </p:cNvPr>
          <p:cNvSpPr txBox="1"/>
          <p:nvPr/>
        </p:nvSpPr>
        <p:spPr>
          <a:xfrm>
            <a:off x="6737389" y="5630471"/>
            <a:ext cx="3357458" cy="1015663"/>
          </a:xfrm>
          <a:prstGeom prst="rect">
            <a:avLst/>
          </a:prstGeom>
          <a:noFill/>
        </p:spPr>
        <p:txBody>
          <a:bodyPr wrap="none" rtlCol="0">
            <a:spAutoFit/>
          </a:bodyPr>
          <a:lstStyle/>
          <a:p>
            <a:pPr marL="285750" indent="-285750">
              <a:buFont typeface="Arial" panose="020B0604020202020204" pitchFamily="34" charset="0"/>
              <a:buChar char="•"/>
            </a:pPr>
            <a:r>
              <a:rPr lang="de-CH" sz="2000" dirty="0" err="1"/>
              <a:t>Concentrates</a:t>
            </a:r>
            <a:r>
              <a:rPr lang="de-CH" sz="2000" dirty="0"/>
              <a:t> </a:t>
            </a:r>
            <a:r>
              <a:rPr lang="de-CH" sz="2000" dirty="0" err="1"/>
              <a:t>information</a:t>
            </a:r>
            <a:r>
              <a:rPr lang="de-CH" sz="2000" dirty="0"/>
              <a:t> / </a:t>
            </a:r>
            <a:br>
              <a:rPr lang="de-CH" sz="2000" dirty="0"/>
            </a:br>
            <a:r>
              <a:rPr lang="de-CH" sz="2000" dirty="0" err="1"/>
              <a:t>enforces</a:t>
            </a:r>
            <a:r>
              <a:rPr lang="de-CH" sz="2000" dirty="0"/>
              <a:t> </a:t>
            </a:r>
            <a:r>
              <a:rPr lang="de-CH" sz="2000" dirty="0" err="1"/>
              <a:t>sparsity</a:t>
            </a:r>
            <a:endParaRPr lang="de-CH" sz="2000" dirty="0"/>
          </a:p>
          <a:p>
            <a:pPr marL="285750" indent="-285750">
              <a:buFont typeface="Arial" panose="020B0604020202020204" pitchFamily="34" charset="0"/>
              <a:buChar char="•"/>
            </a:pPr>
            <a:endParaRPr lang="de-CH" sz="2000" dirty="0"/>
          </a:p>
        </p:txBody>
      </p:sp>
      <p:sp>
        <p:nvSpPr>
          <p:cNvPr id="13" name="Pfeil: nach rechts 12">
            <a:extLst>
              <a:ext uri="{FF2B5EF4-FFF2-40B4-BE49-F238E27FC236}">
                <a16:creationId xmlns:a16="http://schemas.microsoft.com/office/drawing/2014/main" id="{2DCB79DF-C620-43B2-95B6-B67E47BCD32A}"/>
              </a:ext>
            </a:extLst>
          </p:cNvPr>
          <p:cNvSpPr/>
          <p:nvPr/>
        </p:nvSpPr>
        <p:spPr>
          <a:xfrm>
            <a:off x="3483696" y="3859247"/>
            <a:ext cx="978408" cy="4846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4" name="Pfeil: nach rechts 13">
            <a:extLst>
              <a:ext uri="{FF2B5EF4-FFF2-40B4-BE49-F238E27FC236}">
                <a16:creationId xmlns:a16="http://schemas.microsoft.com/office/drawing/2014/main" id="{50A1106E-D0B7-414A-8B78-69C6BB6947EF}"/>
              </a:ext>
            </a:extLst>
          </p:cNvPr>
          <p:cNvSpPr/>
          <p:nvPr/>
        </p:nvSpPr>
        <p:spPr>
          <a:xfrm rot="2792596">
            <a:off x="3460527" y="4947429"/>
            <a:ext cx="978408" cy="4846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 name="Pfeil: nach rechts 14">
            <a:extLst>
              <a:ext uri="{FF2B5EF4-FFF2-40B4-BE49-F238E27FC236}">
                <a16:creationId xmlns:a16="http://schemas.microsoft.com/office/drawing/2014/main" id="{33492888-1A55-46C0-91AE-EFA1BA5064AA}"/>
              </a:ext>
            </a:extLst>
          </p:cNvPr>
          <p:cNvSpPr/>
          <p:nvPr/>
        </p:nvSpPr>
        <p:spPr>
          <a:xfrm rot="19011585">
            <a:off x="3483697" y="2751867"/>
            <a:ext cx="978408" cy="4846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312173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1103</Words>
  <Application>Microsoft Macintosh PowerPoint</Application>
  <PresentationFormat>Breitbild</PresentationFormat>
  <Paragraphs>120</Paragraphs>
  <Slides>16</Slides>
  <Notes>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16</vt:i4>
      </vt:variant>
    </vt:vector>
  </HeadingPairs>
  <TitlesOfParts>
    <vt:vector size="23" baseType="lpstr">
      <vt:lpstr>Arial</vt:lpstr>
      <vt:lpstr>Calibri</vt:lpstr>
      <vt:lpstr>Cambria Math</vt:lpstr>
      <vt:lpstr>Tw Cen MT</vt:lpstr>
      <vt:lpstr>Tw Cen MT Condensed</vt:lpstr>
      <vt:lpstr>Wingdings 3</vt:lpstr>
      <vt:lpstr>Integral</vt:lpstr>
      <vt:lpstr>Face Detection</vt:lpstr>
      <vt:lpstr>Introduction</vt:lpstr>
      <vt:lpstr>Project Overview</vt:lpstr>
      <vt:lpstr>Improving face detection algorithm </vt:lpstr>
      <vt:lpstr>Apply Filter on faces</vt:lpstr>
      <vt:lpstr>Measure similarity between images</vt:lpstr>
      <vt:lpstr>What should a good similarity metric do?</vt:lpstr>
      <vt:lpstr>Measuring difference (distance)</vt:lpstr>
      <vt:lpstr>Changing domains before measuring distance</vt:lpstr>
      <vt:lpstr>graphical user interface</vt:lpstr>
      <vt:lpstr>PowerPoint-Präsentation</vt:lpstr>
      <vt:lpstr>PowerPoint-Präsentation</vt:lpstr>
      <vt:lpstr>graphical user interface Challenges</vt:lpstr>
      <vt:lpstr>PowerPoint-Präsentation</vt:lpstr>
      <vt:lpstr>Demonstration and lesson learned</vt:lpstr>
      <vt:lpstr>Lists of 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Detection</dc:title>
  <dc:creator>Philipp Zutt</dc:creator>
  <cp:lastModifiedBy>Philipp Zutt</cp:lastModifiedBy>
  <cp:revision>11</cp:revision>
  <dcterms:created xsi:type="dcterms:W3CDTF">2019-12-16T12:33:41Z</dcterms:created>
  <dcterms:modified xsi:type="dcterms:W3CDTF">2019-12-17T12:42:18Z</dcterms:modified>
</cp:coreProperties>
</file>